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42" r:id="rId1"/>
  </p:sldMasterIdLst>
  <p:sldIdLst>
    <p:sldId id="256" r:id="rId2"/>
    <p:sldId id="280" r:id="rId3"/>
    <p:sldId id="257" r:id="rId4"/>
    <p:sldId id="258" r:id="rId5"/>
    <p:sldId id="298" r:id="rId6"/>
    <p:sldId id="299" r:id="rId7"/>
    <p:sldId id="300" r:id="rId8"/>
    <p:sldId id="301" r:id="rId9"/>
    <p:sldId id="281" r:id="rId10"/>
    <p:sldId id="308" r:id="rId11"/>
    <p:sldId id="260" r:id="rId12"/>
    <p:sldId id="295" r:id="rId13"/>
    <p:sldId id="302" r:id="rId14"/>
    <p:sldId id="303" r:id="rId15"/>
    <p:sldId id="304" r:id="rId16"/>
    <p:sldId id="305" r:id="rId17"/>
    <p:sldId id="296" r:id="rId18"/>
    <p:sldId id="309" r:id="rId19"/>
    <p:sldId id="261" r:id="rId20"/>
    <p:sldId id="306" r:id="rId21"/>
    <p:sldId id="284" r:id="rId22"/>
    <p:sldId id="285" r:id="rId23"/>
    <p:sldId id="262" r:id="rId24"/>
    <p:sldId id="263" r:id="rId25"/>
    <p:sldId id="264" r:id="rId26"/>
    <p:sldId id="265" r:id="rId27"/>
    <p:sldId id="266" r:id="rId28"/>
    <p:sldId id="297" r:id="rId29"/>
    <p:sldId id="267" r:id="rId30"/>
    <p:sldId id="268" r:id="rId31"/>
    <p:sldId id="269" r:id="rId32"/>
    <p:sldId id="270" r:id="rId33"/>
    <p:sldId id="310" r:id="rId34"/>
    <p:sldId id="271" r:id="rId35"/>
    <p:sldId id="272" r:id="rId36"/>
    <p:sldId id="282" r:id="rId37"/>
    <p:sldId id="283" r:id="rId38"/>
    <p:sldId id="273" r:id="rId39"/>
    <p:sldId id="274" r:id="rId40"/>
    <p:sldId id="289" r:id="rId41"/>
    <p:sldId id="275" r:id="rId42"/>
    <p:sldId id="288" r:id="rId43"/>
    <p:sldId id="276" r:id="rId44"/>
    <p:sldId id="290" r:id="rId45"/>
    <p:sldId id="291" r:id="rId46"/>
    <p:sldId id="292" r:id="rId47"/>
    <p:sldId id="293" r:id="rId48"/>
    <p:sldId id="311" r:id="rId49"/>
    <p:sldId id="277" r:id="rId50"/>
    <p:sldId id="279"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3" d="100"/>
          <a:sy n="63" d="100"/>
        </p:scale>
        <p:origin x="184" y="9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pPr/>
              <a:t>11/28/23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58363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9156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2498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9992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1979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11/28/23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3860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11/28/23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1286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11/28/23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7494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11/28/23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78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91791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8126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11/28/23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2063623"/>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5852940"/>
          </a:xfrm>
        </p:spPr>
        <p:txBody>
          <a:bodyPr>
            <a:normAutofit/>
          </a:bodyPr>
          <a:lstStyle/>
          <a:p>
            <a:r>
              <a:rPr lang="en-US" sz="2200" b="1" dirty="0"/>
              <a:t> TITLE: </a:t>
            </a:r>
            <a:br>
              <a:rPr lang="en-US" sz="2200" b="1" dirty="0"/>
            </a:br>
            <a:r>
              <a:rPr lang="en-US" sz="2200" b="1" dirty="0"/>
              <a:t>A WELL-STRUCTURED REPORT ON EIGHT (8) DATASETS (12-YEAR GASOLINE, AGRICULTURE, CONSUMER FOOD, ENERGY, FINANCIAL, INTERNATIONAL LABOR, MANUFACTURER, U.S. INTERNATIONAL STOCK MARKET AND MATH SCIENCE TEST DATABASE) USING DETAILED DATA ANALYSES WITHIN THE CONTEXT AND FRAMEWORK OF BUSINESS ANALYTICS.  </a:t>
            </a:r>
            <a:br>
              <a:rPr lang="en-US" sz="2200" dirty="0"/>
            </a:br>
            <a:r>
              <a:rPr lang="en-US" sz="2200" b="1" dirty="0"/>
              <a:t> </a:t>
            </a:r>
            <a:br>
              <a:rPr lang="en-US" sz="2200" dirty="0"/>
            </a:br>
            <a:r>
              <a:rPr lang="en-US" sz="2200" b="1" dirty="0"/>
              <a:t> </a:t>
            </a:r>
            <a:br>
              <a:rPr lang="en-US" sz="2200" dirty="0"/>
            </a:br>
            <a:br>
              <a:rPr lang="en-US" sz="2200" dirty="0"/>
            </a:br>
            <a:r>
              <a:rPr lang="en-US" sz="2200" b="1" dirty="0"/>
              <a:t>GROUP 2</a:t>
            </a:r>
            <a:br>
              <a:rPr lang="en-US" sz="2200" dirty="0"/>
            </a:br>
            <a:r>
              <a:rPr lang="en-US" sz="2200" b="1" dirty="0"/>
              <a:t>GROUP MEMBERS STUDENT ID</a:t>
            </a:r>
            <a:br>
              <a:rPr lang="en-US" sz="2200" b="1"/>
            </a:br>
            <a:r>
              <a:rPr lang="en-US" sz="2200" b="1"/>
              <a:t>10845948</a:t>
            </a:r>
            <a:br>
              <a:rPr lang="en-US" sz="2200" dirty="0"/>
            </a:br>
            <a:r>
              <a:rPr lang="en-US" sz="2200" b="1" dirty="0"/>
              <a:t>10845036</a:t>
            </a:r>
            <a:br>
              <a:rPr lang="en-US" sz="2200" dirty="0"/>
            </a:br>
            <a:r>
              <a:rPr lang="en-US" sz="2200" b="1" dirty="0"/>
              <a:t>10839787</a:t>
            </a:r>
            <a:br>
              <a:rPr lang="en-US" sz="2200" dirty="0"/>
            </a:br>
            <a:r>
              <a:rPr lang="en-US" sz="2200" b="1" dirty="0"/>
              <a:t>10846220</a:t>
            </a:r>
            <a:br>
              <a:rPr lang="en-US" sz="2200" dirty="0"/>
            </a:br>
            <a:r>
              <a:rPr lang="en-US" sz="2200" b="1" dirty="0"/>
              <a:t>10836491</a:t>
            </a:r>
            <a:endParaRPr lang="en-US" dirty="0"/>
          </a:p>
        </p:txBody>
      </p:sp>
    </p:spTree>
    <p:extLst>
      <p:ext uri="{BB962C8B-B14F-4D97-AF65-F5344CB8AC3E}">
        <p14:creationId xmlns:p14="http://schemas.microsoft.com/office/powerpoint/2010/main" val="3955537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AGRICULTURE</a:t>
            </a:r>
          </a:p>
        </p:txBody>
      </p:sp>
      <p:sp>
        <p:nvSpPr>
          <p:cNvPr id="3" name="Content Placeholder 2"/>
          <p:cNvSpPr>
            <a:spLocks noGrp="1"/>
          </p:cNvSpPr>
          <p:nvPr>
            <p:ph idx="1"/>
          </p:nvPr>
        </p:nvSpPr>
        <p:spPr/>
        <p:txBody>
          <a:bodyPr/>
          <a:lstStyle/>
          <a:p>
            <a:pPr marL="0" indent="0">
              <a:buNone/>
            </a:pPr>
            <a:r>
              <a:rPr lang="en-US" dirty="0"/>
              <a:t>The agriculture database contains the monthly weight (in 1000 lbs.) of cold storage holdings for six different vegetables and for total frozen vegetables over a 14-year period. Each of the seven variables represents 168 months of data. The six vegetables are green beans, broccoli, carrots, sweet corn, onions, and green peas. The data are published by the National Agricultural Statistics Service of the U.S. Department of Agriculture</a:t>
            </a:r>
          </a:p>
        </p:txBody>
      </p:sp>
    </p:spTree>
    <p:extLst>
      <p:ext uri="{BB962C8B-B14F-4D97-AF65-F5344CB8AC3E}">
        <p14:creationId xmlns:p14="http://schemas.microsoft.com/office/powerpoint/2010/main" val="628064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AGRICULTURE</a:t>
            </a:r>
          </a:p>
        </p:txBody>
      </p:sp>
      <p:sp>
        <p:nvSpPr>
          <p:cNvPr id="4" name="Text Placeholder 3"/>
          <p:cNvSpPr>
            <a:spLocks noGrp="1"/>
          </p:cNvSpPr>
          <p:nvPr>
            <p:ph type="body" idx="1"/>
          </p:nvPr>
        </p:nvSpPr>
        <p:spPr>
          <a:xfrm>
            <a:off x="2939373" y="1422401"/>
            <a:ext cx="3992732" cy="215900"/>
          </a:xfrm>
        </p:spPr>
        <p:txBody>
          <a:bodyPr>
            <a:normAutofit fontScale="47500" lnSpcReduction="20000"/>
          </a:bodyPr>
          <a:lstStyle/>
          <a:p>
            <a:endParaRPr lang="en-US" dirty="0"/>
          </a:p>
        </p:txBody>
      </p:sp>
      <p:pic>
        <p:nvPicPr>
          <p:cNvPr id="8" name="Content Placeholder 7"/>
          <p:cNvPicPr>
            <a:picLocks noGrp="1" noChangeAspect="1"/>
          </p:cNvPicPr>
          <p:nvPr>
            <p:ph sz="half" idx="2"/>
          </p:nvPr>
        </p:nvPicPr>
        <p:blipFill>
          <a:blip r:embed="rId2"/>
          <a:stretch>
            <a:fillRect/>
          </a:stretch>
        </p:blipFill>
        <p:spPr>
          <a:xfrm>
            <a:off x="510988" y="1905000"/>
            <a:ext cx="6239436" cy="4432300"/>
          </a:xfrm>
          <a:prstGeom prst="rect">
            <a:avLst/>
          </a:prstGeom>
        </p:spPr>
      </p:pic>
      <p:sp>
        <p:nvSpPr>
          <p:cNvPr id="6" name="Text Placeholder 5"/>
          <p:cNvSpPr>
            <a:spLocks noGrp="1"/>
          </p:cNvSpPr>
          <p:nvPr>
            <p:ph type="body" sz="quarter" idx="3"/>
          </p:nvPr>
        </p:nvSpPr>
        <p:spPr>
          <a:xfrm>
            <a:off x="7506629" y="624111"/>
            <a:ext cx="3999001" cy="493490"/>
          </a:xfrm>
        </p:spPr>
        <p:txBody>
          <a:bodyPr/>
          <a:lstStyle/>
          <a:p>
            <a:endParaRPr lang="en-US" dirty="0"/>
          </a:p>
        </p:txBody>
      </p:sp>
      <p:graphicFrame>
        <p:nvGraphicFramePr>
          <p:cNvPr id="9" name="Content Placeholder 8"/>
          <p:cNvGraphicFramePr>
            <a:graphicFrameLocks noGrp="1"/>
          </p:cNvGraphicFramePr>
          <p:nvPr>
            <p:ph sz="quarter" idx="4"/>
            <p:extLst>
              <p:ext uri="{D42A27DB-BD31-4B8C-83A1-F6EECF244321}">
                <p14:modId xmlns:p14="http://schemas.microsoft.com/office/powerpoint/2010/main" val="3661237541"/>
              </p:ext>
            </p:extLst>
          </p:nvPr>
        </p:nvGraphicFramePr>
        <p:xfrm>
          <a:off x="6932107" y="1904998"/>
          <a:ext cx="5170993" cy="4279900"/>
        </p:xfrm>
        <a:graphic>
          <a:graphicData uri="http://schemas.openxmlformats.org/drawingml/2006/table">
            <a:tbl>
              <a:tblPr>
                <a:tableStyleId>{5C22544A-7EE6-4342-B048-85BDC9FD1C3A}</a:tableStyleId>
              </a:tblPr>
              <a:tblGrid>
                <a:gridCol w="1147524">
                  <a:extLst>
                    <a:ext uri="{9D8B030D-6E8A-4147-A177-3AD203B41FA5}">
                      <a16:colId xmlns:a16="http://schemas.microsoft.com/office/drawing/2014/main" val="647185872"/>
                    </a:ext>
                  </a:extLst>
                </a:gridCol>
                <a:gridCol w="786511">
                  <a:extLst>
                    <a:ext uri="{9D8B030D-6E8A-4147-A177-3AD203B41FA5}">
                      <a16:colId xmlns:a16="http://schemas.microsoft.com/office/drawing/2014/main" val="2559190104"/>
                    </a:ext>
                  </a:extLst>
                </a:gridCol>
                <a:gridCol w="786511">
                  <a:extLst>
                    <a:ext uri="{9D8B030D-6E8A-4147-A177-3AD203B41FA5}">
                      <a16:colId xmlns:a16="http://schemas.microsoft.com/office/drawing/2014/main" val="4172017376"/>
                    </a:ext>
                  </a:extLst>
                </a:gridCol>
                <a:gridCol w="565570">
                  <a:extLst>
                    <a:ext uri="{9D8B030D-6E8A-4147-A177-3AD203B41FA5}">
                      <a16:colId xmlns:a16="http://schemas.microsoft.com/office/drawing/2014/main" val="3098329212"/>
                    </a:ext>
                  </a:extLst>
                </a:gridCol>
                <a:gridCol w="549183">
                  <a:extLst>
                    <a:ext uri="{9D8B030D-6E8A-4147-A177-3AD203B41FA5}">
                      <a16:colId xmlns:a16="http://schemas.microsoft.com/office/drawing/2014/main" val="2347275571"/>
                    </a:ext>
                  </a:extLst>
                </a:gridCol>
                <a:gridCol w="549183">
                  <a:extLst>
                    <a:ext uri="{9D8B030D-6E8A-4147-A177-3AD203B41FA5}">
                      <a16:colId xmlns:a16="http://schemas.microsoft.com/office/drawing/2014/main" val="4248656542"/>
                    </a:ext>
                  </a:extLst>
                </a:gridCol>
                <a:gridCol w="786511">
                  <a:extLst>
                    <a:ext uri="{9D8B030D-6E8A-4147-A177-3AD203B41FA5}">
                      <a16:colId xmlns:a16="http://schemas.microsoft.com/office/drawing/2014/main" val="793041866"/>
                    </a:ext>
                  </a:extLst>
                </a:gridCol>
              </a:tblGrid>
              <a:tr h="265396">
                <a:tc gridSpan="7">
                  <a:txBody>
                    <a:bodyPr/>
                    <a:lstStyle/>
                    <a:p>
                      <a:pPr marL="38100" marR="38100" algn="just">
                        <a:lnSpc>
                          <a:spcPct val="107000"/>
                        </a:lnSpc>
                        <a:spcBef>
                          <a:spcPts val="0"/>
                        </a:spcBef>
                        <a:spcAft>
                          <a:spcPts val="0"/>
                        </a:spcAft>
                      </a:pPr>
                      <a:r>
                        <a:rPr lang="en-US" sz="1000" kern="100">
                          <a:effectLst/>
                        </a:rPr>
                        <a:t>Table 18: Model Statistics</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35595713"/>
                  </a:ext>
                </a:extLst>
              </a:tr>
              <a:tr h="536386">
                <a:tc rowSpan="2">
                  <a:txBody>
                    <a:bodyPr/>
                    <a:lstStyle/>
                    <a:p>
                      <a:pPr marL="38100" marR="38100" algn="just">
                        <a:lnSpc>
                          <a:spcPct val="107000"/>
                        </a:lnSpc>
                        <a:spcBef>
                          <a:spcPts val="0"/>
                        </a:spcBef>
                        <a:spcAft>
                          <a:spcPts val="0"/>
                        </a:spcAft>
                      </a:pPr>
                      <a:r>
                        <a:rPr lang="en-US" sz="1000" kern="100">
                          <a:effectLst/>
                        </a:rPr>
                        <a:t>Model</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b"/>
                </a:tc>
                <a:tc rowSpan="2">
                  <a:txBody>
                    <a:bodyPr/>
                    <a:lstStyle/>
                    <a:p>
                      <a:pPr marL="38100" marR="38100" algn="just">
                        <a:lnSpc>
                          <a:spcPct val="107000"/>
                        </a:lnSpc>
                        <a:spcBef>
                          <a:spcPts val="0"/>
                        </a:spcBef>
                        <a:spcAft>
                          <a:spcPts val="0"/>
                        </a:spcAft>
                      </a:pPr>
                      <a:r>
                        <a:rPr lang="en-US" sz="1000" kern="100">
                          <a:effectLst/>
                        </a:rPr>
                        <a:t>Number of Predictors</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b"/>
                </a:tc>
                <a:tc>
                  <a:txBody>
                    <a:bodyPr/>
                    <a:lstStyle/>
                    <a:p>
                      <a:pPr marL="38100" marR="38100" algn="just">
                        <a:lnSpc>
                          <a:spcPct val="107000"/>
                        </a:lnSpc>
                        <a:spcBef>
                          <a:spcPts val="0"/>
                        </a:spcBef>
                        <a:spcAft>
                          <a:spcPts val="0"/>
                        </a:spcAft>
                      </a:pPr>
                      <a:r>
                        <a:rPr lang="en-US" sz="1000" kern="100">
                          <a:effectLst/>
                        </a:rPr>
                        <a:t>Model Fit statistics</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b"/>
                </a:tc>
                <a:tc gridSpan="3">
                  <a:txBody>
                    <a:bodyPr/>
                    <a:lstStyle/>
                    <a:p>
                      <a:pPr marL="38100" marR="38100" algn="just">
                        <a:lnSpc>
                          <a:spcPct val="107000"/>
                        </a:lnSpc>
                        <a:spcBef>
                          <a:spcPts val="0"/>
                        </a:spcBef>
                        <a:spcAft>
                          <a:spcPts val="0"/>
                        </a:spcAft>
                      </a:pPr>
                      <a:r>
                        <a:rPr lang="en-US" sz="1000" kern="100">
                          <a:effectLst/>
                        </a:rPr>
                        <a:t>Ljung-Box Q(18)</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b"/>
                </a:tc>
                <a:tc hMerge="1">
                  <a:txBody>
                    <a:bodyPr/>
                    <a:lstStyle/>
                    <a:p>
                      <a:endParaRPr lang="en-US"/>
                    </a:p>
                  </a:txBody>
                  <a:tcPr/>
                </a:tc>
                <a:tc hMerge="1">
                  <a:txBody>
                    <a:bodyPr/>
                    <a:lstStyle/>
                    <a:p>
                      <a:endParaRPr lang="en-US"/>
                    </a:p>
                  </a:txBody>
                  <a:tcPr/>
                </a:tc>
                <a:tc rowSpan="2">
                  <a:txBody>
                    <a:bodyPr/>
                    <a:lstStyle/>
                    <a:p>
                      <a:pPr marL="38100" marR="38100" algn="just">
                        <a:lnSpc>
                          <a:spcPct val="107000"/>
                        </a:lnSpc>
                        <a:spcBef>
                          <a:spcPts val="0"/>
                        </a:spcBef>
                        <a:spcAft>
                          <a:spcPts val="0"/>
                        </a:spcAft>
                      </a:pPr>
                      <a:r>
                        <a:rPr lang="en-US" sz="1000" kern="100">
                          <a:effectLst/>
                        </a:rPr>
                        <a:t>Number of Outliers</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234724855"/>
                  </a:ext>
                </a:extLst>
              </a:tr>
              <a:tr h="536386">
                <a:tc vMerge="1">
                  <a:txBody>
                    <a:bodyPr/>
                    <a:lstStyle/>
                    <a:p>
                      <a:endParaRPr lang="en-US"/>
                    </a:p>
                  </a:txBody>
                  <a:tcPr/>
                </a:tc>
                <a:tc vMerge="1">
                  <a:txBody>
                    <a:bodyPr/>
                    <a:lstStyle/>
                    <a:p>
                      <a:endParaRPr lang="en-US"/>
                    </a:p>
                  </a:txBody>
                  <a:tcPr/>
                </a:tc>
                <a:tc>
                  <a:txBody>
                    <a:bodyPr/>
                    <a:lstStyle/>
                    <a:p>
                      <a:pPr marL="38100" marR="38100" algn="just">
                        <a:lnSpc>
                          <a:spcPct val="107000"/>
                        </a:lnSpc>
                        <a:spcBef>
                          <a:spcPts val="0"/>
                        </a:spcBef>
                        <a:spcAft>
                          <a:spcPts val="0"/>
                        </a:spcAft>
                      </a:pPr>
                      <a:r>
                        <a:rPr lang="en-US" sz="1000" kern="100">
                          <a:effectLst/>
                        </a:rPr>
                        <a:t>Stationary R-squared</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b"/>
                </a:tc>
                <a:tc>
                  <a:txBody>
                    <a:bodyPr/>
                    <a:lstStyle/>
                    <a:p>
                      <a:pPr marL="38100" marR="38100" algn="just">
                        <a:lnSpc>
                          <a:spcPct val="107000"/>
                        </a:lnSpc>
                        <a:spcBef>
                          <a:spcPts val="0"/>
                        </a:spcBef>
                        <a:spcAft>
                          <a:spcPts val="0"/>
                        </a:spcAft>
                      </a:pPr>
                      <a:r>
                        <a:rPr lang="en-US" sz="1000" kern="100">
                          <a:effectLst/>
                        </a:rPr>
                        <a:t>Statistics</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b"/>
                </a:tc>
                <a:tc>
                  <a:txBody>
                    <a:bodyPr/>
                    <a:lstStyle/>
                    <a:p>
                      <a:pPr marL="38100" marR="38100" algn="just">
                        <a:lnSpc>
                          <a:spcPct val="107000"/>
                        </a:lnSpc>
                        <a:spcBef>
                          <a:spcPts val="0"/>
                        </a:spcBef>
                        <a:spcAft>
                          <a:spcPts val="0"/>
                        </a:spcAft>
                      </a:pPr>
                      <a:r>
                        <a:rPr lang="en-US" sz="1000" kern="100">
                          <a:effectLst/>
                        </a:rPr>
                        <a:t>DF</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b"/>
                </a:tc>
                <a:tc>
                  <a:txBody>
                    <a:bodyPr/>
                    <a:lstStyle/>
                    <a:p>
                      <a:pPr marL="38100" marR="38100" algn="just">
                        <a:lnSpc>
                          <a:spcPct val="107000"/>
                        </a:lnSpc>
                        <a:spcBef>
                          <a:spcPts val="0"/>
                        </a:spcBef>
                        <a:spcAft>
                          <a:spcPts val="0"/>
                        </a:spcAft>
                      </a:pPr>
                      <a:r>
                        <a:rPr lang="en-US" sz="1000" kern="100">
                          <a:effectLst/>
                        </a:rPr>
                        <a:t>Sig.</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b"/>
                </a:tc>
                <a:tc vMerge="1">
                  <a:txBody>
                    <a:bodyPr/>
                    <a:lstStyle/>
                    <a:p>
                      <a:endParaRPr lang="en-US"/>
                    </a:p>
                  </a:txBody>
                  <a:tcPr/>
                </a:tc>
                <a:extLst>
                  <a:ext uri="{0D108BD9-81ED-4DB2-BD59-A6C34878D82A}">
                    <a16:rowId xmlns:a16="http://schemas.microsoft.com/office/drawing/2014/main" val="3286703970"/>
                  </a:ext>
                </a:extLst>
              </a:tr>
              <a:tr h="536386">
                <a:tc>
                  <a:txBody>
                    <a:bodyPr/>
                    <a:lstStyle/>
                    <a:p>
                      <a:pPr marL="38100" marR="38100" algn="just">
                        <a:lnSpc>
                          <a:spcPct val="107000"/>
                        </a:lnSpc>
                        <a:spcBef>
                          <a:spcPts val="0"/>
                        </a:spcBef>
                        <a:spcAft>
                          <a:spcPts val="0"/>
                        </a:spcAft>
                      </a:pPr>
                      <a:r>
                        <a:rPr lang="en-US" sz="1000" kern="100">
                          <a:effectLst/>
                        </a:rPr>
                        <a:t>GreenBeans-Model_1</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0</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.897</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62.869</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14</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.000</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0</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678602581"/>
                  </a:ext>
                </a:extLst>
              </a:tr>
              <a:tr h="536386">
                <a:tc>
                  <a:txBody>
                    <a:bodyPr/>
                    <a:lstStyle/>
                    <a:p>
                      <a:pPr marL="38100" marR="38100" algn="just">
                        <a:lnSpc>
                          <a:spcPct val="107000"/>
                        </a:lnSpc>
                        <a:spcBef>
                          <a:spcPts val="0"/>
                        </a:spcBef>
                        <a:spcAft>
                          <a:spcPts val="0"/>
                        </a:spcAft>
                      </a:pPr>
                      <a:r>
                        <a:rPr lang="en-US" sz="1000" kern="100">
                          <a:effectLst/>
                        </a:rPr>
                        <a:t>Broccoli-Model_2</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0</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.213</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86.754</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16</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.000</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0</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886558186"/>
                  </a:ext>
                </a:extLst>
              </a:tr>
              <a:tr h="265396">
                <a:tc>
                  <a:txBody>
                    <a:bodyPr/>
                    <a:lstStyle/>
                    <a:p>
                      <a:pPr marL="38100" marR="38100" algn="just">
                        <a:lnSpc>
                          <a:spcPct val="107000"/>
                        </a:lnSpc>
                        <a:spcBef>
                          <a:spcPts val="0"/>
                        </a:spcBef>
                        <a:spcAft>
                          <a:spcPts val="0"/>
                        </a:spcAft>
                      </a:pPr>
                      <a:r>
                        <a:rPr lang="en-US" sz="1000" kern="100">
                          <a:effectLst/>
                        </a:rPr>
                        <a:t>Carrots-Model_3</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0</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dirty="0">
                          <a:effectLst/>
                        </a:rPr>
                        <a:t>.916</a:t>
                      </a:r>
                      <a:endParaRPr lang="en-US" sz="800" kern="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61.160</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15</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.000</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0</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4184806832"/>
                  </a:ext>
                </a:extLst>
              </a:tr>
              <a:tr h="265396">
                <a:tc>
                  <a:txBody>
                    <a:bodyPr/>
                    <a:lstStyle/>
                    <a:p>
                      <a:pPr marL="38100" marR="38100" algn="just">
                        <a:lnSpc>
                          <a:spcPct val="107000"/>
                        </a:lnSpc>
                        <a:spcBef>
                          <a:spcPts val="0"/>
                        </a:spcBef>
                        <a:spcAft>
                          <a:spcPts val="0"/>
                        </a:spcAft>
                      </a:pPr>
                      <a:r>
                        <a:rPr lang="en-US" sz="1000" kern="100">
                          <a:effectLst/>
                        </a:rPr>
                        <a:t>Corn-Model_4</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0</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.921</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56.215</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13</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.000</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0</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975528810"/>
                  </a:ext>
                </a:extLst>
              </a:tr>
              <a:tr h="265396">
                <a:tc>
                  <a:txBody>
                    <a:bodyPr/>
                    <a:lstStyle/>
                    <a:p>
                      <a:pPr marL="38100" marR="38100" algn="just">
                        <a:lnSpc>
                          <a:spcPct val="107000"/>
                        </a:lnSpc>
                        <a:spcBef>
                          <a:spcPts val="0"/>
                        </a:spcBef>
                        <a:spcAft>
                          <a:spcPts val="0"/>
                        </a:spcAft>
                      </a:pPr>
                      <a:r>
                        <a:rPr lang="en-US" sz="1000" kern="100">
                          <a:effectLst/>
                        </a:rPr>
                        <a:t>Onions-Model_5</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0</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.063</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16.654</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17</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.478</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0</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8552437"/>
                  </a:ext>
                </a:extLst>
              </a:tr>
              <a:tr h="536386">
                <a:tc>
                  <a:txBody>
                    <a:bodyPr/>
                    <a:lstStyle/>
                    <a:p>
                      <a:pPr marL="38100" marR="38100" algn="just">
                        <a:lnSpc>
                          <a:spcPct val="107000"/>
                        </a:lnSpc>
                        <a:spcBef>
                          <a:spcPts val="0"/>
                        </a:spcBef>
                        <a:spcAft>
                          <a:spcPts val="0"/>
                        </a:spcAft>
                      </a:pPr>
                      <a:r>
                        <a:rPr lang="en-US" sz="1000" kern="100">
                          <a:effectLst/>
                        </a:rPr>
                        <a:t>GreenPeas-Model_6</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0</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.784</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22.452</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14</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.070</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0</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650903050"/>
                  </a:ext>
                </a:extLst>
              </a:tr>
              <a:tr h="536386">
                <a:tc>
                  <a:txBody>
                    <a:bodyPr/>
                    <a:lstStyle/>
                    <a:p>
                      <a:pPr marL="38100" marR="38100" algn="just">
                        <a:lnSpc>
                          <a:spcPct val="107000"/>
                        </a:lnSpc>
                        <a:spcBef>
                          <a:spcPts val="0"/>
                        </a:spcBef>
                        <a:spcAft>
                          <a:spcPts val="0"/>
                        </a:spcAft>
                      </a:pPr>
                      <a:r>
                        <a:rPr lang="en-US" sz="1000" kern="100">
                          <a:effectLst/>
                        </a:rPr>
                        <a:t>TotalVegs-Model_7</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0</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.966</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32.319</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14</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a:effectLst/>
                        </a:rPr>
                        <a:t>.004</a:t>
                      </a:r>
                      <a:endParaRPr lang="en-US" sz="8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000" kern="100" dirty="0">
                          <a:effectLst/>
                        </a:rPr>
                        <a:t>0</a:t>
                      </a:r>
                      <a:endParaRPr lang="en-US" sz="800" kern="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290398148"/>
                  </a:ext>
                </a:extLst>
              </a:tr>
            </a:tbl>
          </a:graphicData>
        </a:graphic>
      </p:graphicFrame>
    </p:spTree>
    <p:extLst>
      <p:ext uri="{BB962C8B-B14F-4D97-AF65-F5344CB8AC3E}">
        <p14:creationId xmlns:p14="http://schemas.microsoft.com/office/powerpoint/2010/main" val="1436998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AGRICULTURE CONT.</a:t>
            </a:r>
          </a:p>
        </p:txBody>
      </p:sp>
      <p:pic>
        <p:nvPicPr>
          <p:cNvPr id="9" name="Content Placeholder 8"/>
          <p:cNvPicPr>
            <a:picLocks noGrp="1" noChangeAspect="1"/>
          </p:cNvPicPr>
          <p:nvPr>
            <p:ph idx="1"/>
          </p:nvPr>
        </p:nvPicPr>
        <p:blipFill>
          <a:blip r:embed="rId2"/>
          <a:stretch>
            <a:fillRect/>
          </a:stretch>
        </p:blipFill>
        <p:spPr>
          <a:xfrm>
            <a:off x="1097280" y="1972492"/>
            <a:ext cx="9405257" cy="4127862"/>
          </a:xfrm>
          <a:prstGeom prst="rect">
            <a:avLst/>
          </a:prstGeom>
        </p:spPr>
      </p:pic>
    </p:spTree>
    <p:extLst>
      <p:ext uri="{BB962C8B-B14F-4D97-AF65-F5344CB8AC3E}">
        <p14:creationId xmlns:p14="http://schemas.microsoft.com/office/powerpoint/2010/main" val="3396977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AGRICULTURE CONT.</a:t>
            </a:r>
          </a:p>
        </p:txBody>
      </p:sp>
      <p:pic>
        <p:nvPicPr>
          <p:cNvPr id="4" name="Content Placeholder 3"/>
          <p:cNvPicPr>
            <a:picLocks noGrp="1" noChangeAspect="1"/>
          </p:cNvPicPr>
          <p:nvPr>
            <p:ph idx="1"/>
          </p:nvPr>
        </p:nvPicPr>
        <p:blipFill>
          <a:blip r:embed="rId2"/>
          <a:stretch>
            <a:fillRect/>
          </a:stretch>
        </p:blipFill>
        <p:spPr>
          <a:xfrm>
            <a:off x="838200" y="2172335"/>
            <a:ext cx="8001238" cy="4398282"/>
          </a:xfrm>
          <a:prstGeom prst="rect">
            <a:avLst/>
          </a:prstGeom>
        </p:spPr>
      </p:pic>
    </p:spTree>
    <p:extLst>
      <p:ext uri="{BB962C8B-B14F-4D97-AF65-F5344CB8AC3E}">
        <p14:creationId xmlns:p14="http://schemas.microsoft.com/office/powerpoint/2010/main" val="3817138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AGRICULTURE CONT.</a:t>
            </a:r>
          </a:p>
        </p:txBody>
      </p:sp>
      <p:pic>
        <p:nvPicPr>
          <p:cNvPr id="4" name="Content Placeholder 3"/>
          <p:cNvPicPr>
            <a:picLocks noGrp="1" noChangeAspect="1"/>
          </p:cNvPicPr>
          <p:nvPr>
            <p:ph idx="1"/>
          </p:nvPr>
        </p:nvPicPr>
        <p:blipFill>
          <a:blip r:embed="rId2"/>
          <a:stretch>
            <a:fillRect/>
          </a:stretch>
        </p:blipFill>
        <p:spPr>
          <a:xfrm>
            <a:off x="838200" y="2172335"/>
            <a:ext cx="8001238" cy="4306842"/>
          </a:xfrm>
          <a:prstGeom prst="rect">
            <a:avLst/>
          </a:prstGeom>
        </p:spPr>
      </p:pic>
    </p:spTree>
    <p:extLst>
      <p:ext uri="{BB962C8B-B14F-4D97-AF65-F5344CB8AC3E}">
        <p14:creationId xmlns:p14="http://schemas.microsoft.com/office/powerpoint/2010/main" val="4188835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AGRICULTURE CONT.</a:t>
            </a:r>
          </a:p>
        </p:txBody>
      </p:sp>
      <p:pic>
        <p:nvPicPr>
          <p:cNvPr id="4" name="Content Placeholder 3"/>
          <p:cNvPicPr>
            <a:picLocks noGrp="1" noChangeAspect="1"/>
          </p:cNvPicPr>
          <p:nvPr>
            <p:ph idx="1"/>
          </p:nvPr>
        </p:nvPicPr>
        <p:blipFill>
          <a:blip r:embed="rId2"/>
          <a:stretch>
            <a:fillRect/>
          </a:stretch>
        </p:blipFill>
        <p:spPr>
          <a:xfrm>
            <a:off x="838200" y="1946367"/>
            <a:ext cx="8001238" cy="4715690"/>
          </a:xfrm>
          <a:prstGeom prst="rect">
            <a:avLst/>
          </a:prstGeom>
        </p:spPr>
      </p:pic>
    </p:spTree>
    <p:extLst>
      <p:ext uri="{BB962C8B-B14F-4D97-AF65-F5344CB8AC3E}">
        <p14:creationId xmlns:p14="http://schemas.microsoft.com/office/powerpoint/2010/main" val="1237647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AGRICULTURE CONT.</a:t>
            </a:r>
          </a:p>
        </p:txBody>
      </p:sp>
      <p:pic>
        <p:nvPicPr>
          <p:cNvPr id="4" name="Content Placeholder 3"/>
          <p:cNvPicPr>
            <a:picLocks noGrp="1" noChangeAspect="1"/>
          </p:cNvPicPr>
          <p:nvPr>
            <p:ph idx="1"/>
          </p:nvPr>
        </p:nvPicPr>
        <p:blipFill>
          <a:blip r:embed="rId2"/>
          <a:stretch>
            <a:fillRect/>
          </a:stretch>
        </p:blipFill>
        <p:spPr>
          <a:xfrm>
            <a:off x="838200" y="1828800"/>
            <a:ext cx="8001238" cy="4754879"/>
          </a:xfrm>
          <a:prstGeom prst="rect">
            <a:avLst/>
          </a:prstGeom>
        </p:spPr>
      </p:pic>
    </p:spTree>
    <p:extLst>
      <p:ext uri="{BB962C8B-B14F-4D97-AF65-F5344CB8AC3E}">
        <p14:creationId xmlns:p14="http://schemas.microsoft.com/office/powerpoint/2010/main" val="1978105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97280" y="286604"/>
            <a:ext cx="4924697" cy="614734"/>
          </a:xfrm>
        </p:spPr>
        <p:txBody>
          <a:bodyPr>
            <a:normAutofit/>
          </a:bodyPr>
          <a:lstStyle/>
          <a:p>
            <a:r>
              <a:rPr lang="en-US" sz="3200" dirty="0"/>
              <a:t>PIECHART OF THE VEGGIES</a:t>
            </a:r>
          </a:p>
        </p:txBody>
      </p:sp>
      <p:pic>
        <p:nvPicPr>
          <p:cNvPr id="7" name="Content Placeholder 6"/>
          <p:cNvPicPr>
            <a:picLocks noGrp="1" noChangeAspect="1"/>
          </p:cNvPicPr>
          <p:nvPr>
            <p:ph sz="half" idx="1"/>
          </p:nvPr>
        </p:nvPicPr>
        <p:blipFill>
          <a:blip r:embed="rId2"/>
          <a:stretch>
            <a:fillRect/>
          </a:stretch>
        </p:blipFill>
        <p:spPr>
          <a:xfrm>
            <a:off x="1136705" y="2623478"/>
            <a:ext cx="4584589" cy="2755631"/>
          </a:xfrm>
          <a:prstGeom prst="rect">
            <a:avLst/>
          </a:prstGeom>
        </p:spPr>
      </p:pic>
      <p:sp>
        <p:nvSpPr>
          <p:cNvPr id="6" name="Content Placeholder 5"/>
          <p:cNvSpPr>
            <a:spLocks noGrp="1"/>
          </p:cNvSpPr>
          <p:nvPr>
            <p:ph sz="half" idx="2"/>
          </p:nvPr>
        </p:nvSpPr>
        <p:spPr>
          <a:xfrm>
            <a:off x="7720148" y="1845735"/>
            <a:ext cx="3435531" cy="4023360"/>
          </a:xfrm>
        </p:spPr>
        <p:txBody>
          <a:bodyPr/>
          <a:lstStyle/>
          <a:p>
            <a:r>
              <a:rPr lang="en-US" dirty="0"/>
              <a:t>1 = GREEN BEANS</a:t>
            </a:r>
          </a:p>
          <a:p>
            <a:r>
              <a:rPr lang="en-US" dirty="0"/>
              <a:t>2 =BROCCOLI</a:t>
            </a:r>
          </a:p>
          <a:p>
            <a:r>
              <a:rPr lang="en-US" dirty="0"/>
              <a:t>3 =CARROTS</a:t>
            </a:r>
          </a:p>
          <a:p>
            <a:r>
              <a:rPr lang="en-US" dirty="0"/>
              <a:t>4 =CORN</a:t>
            </a:r>
          </a:p>
          <a:p>
            <a:r>
              <a:rPr lang="en-US" dirty="0"/>
              <a:t>5 =ONIONS</a:t>
            </a:r>
          </a:p>
          <a:p>
            <a:r>
              <a:rPr lang="en-US" dirty="0"/>
              <a:t>6 = GREEN PEAS</a:t>
            </a:r>
          </a:p>
          <a:p>
            <a:pPr marL="0" indent="0">
              <a:buNone/>
            </a:pPr>
            <a:endParaRPr lang="en-US" dirty="0"/>
          </a:p>
        </p:txBody>
      </p:sp>
    </p:spTree>
    <p:extLst>
      <p:ext uri="{BB962C8B-B14F-4D97-AF65-F5344CB8AC3E}">
        <p14:creationId xmlns:p14="http://schemas.microsoft.com/office/powerpoint/2010/main" val="757258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CONSUMER FOOD</a:t>
            </a:r>
          </a:p>
        </p:txBody>
      </p:sp>
      <p:sp>
        <p:nvSpPr>
          <p:cNvPr id="3" name="Content Placeholder 2"/>
          <p:cNvSpPr>
            <a:spLocks noGrp="1"/>
          </p:cNvSpPr>
          <p:nvPr>
            <p:ph sz="half" idx="1"/>
          </p:nvPr>
        </p:nvSpPr>
        <p:spPr/>
        <p:txBody>
          <a:bodyPr>
            <a:normAutofit fontScale="62500" lnSpcReduction="20000"/>
          </a:bodyPr>
          <a:lstStyle/>
          <a:p>
            <a:r>
              <a:rPr lang="en-US" dirty="0"/>
              <a:t>The consumer food database contains five variables: Annual Food Spending per Household, Annual Household Income, Non-Mortgage Household Debt, Geographic Region of the U.S. of the Household, and Household Location. There are 200 entries for each variable in this database representing 200 different households from various regions and locations in the United States. Annual Food Spending per Household, Annual Household Income, and Non-Mortgage Household Debt are all given in dollars. The variable Region tells in which one of four regions the household resides. In this variable, the Northeast is coded as 1, the Midwest is coded 2, the South is coded as 3, and the West is coded as 4. The variable Location is coded as 1 if the household is in a metropolitan area and 2 if the household is outside a metro area. The data in this database were randomly derived and developed based on actual national norms.</a:t>
            </a:r>
          </a:p>
        </p:txBody>
      </p:sp>
      <p:pic>
        <p:nvPicPr>
          <p:cNvPr id="5" name="Content Placeholder 4"/>
          <p:cNvPicPr>
            <a:picLocks noGrp="1" noChangeAspect="1"/>
          </p:cNvPicPr>
          <p:nvPr>
            <p:ph sz="half" idx="2"/>
          </p:nvPr>
        </p:nvPicPr>
        <p:blipFill>
          <a:blip r:embed="rId2"/>
          <a:stretch>
            <a:fillRect/>
          </a:stretch>
        </p:blipFill>
        <p:spPr>
          <a:xfrm>
            <a:off x="6019800" y="1825625"/>
            <a:ext cx="5803900" cy="3803543"/>
          </a:xfrm>
          <a:prstGeom prst="rect">
            <a:avLst/>
          </a:prstGeom>
        </p:spPr>
      </p:pic>
    </p:spTree>
    <p:extLst>
      <p:ext uri="{BB962C8B-B14F-4D97-AF65-F5344CB8AC3E}">
        <p14:creationId xmlns:p14="http://schemas.microsoft.com/office/powerpoint/2010/main" val="1918525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304800"/>
            <a:ext cx="8911687" cy="774700"/>
          </a:xfrm>
        </p:spPr>
        <p:txBody>
          <a:bodyPr>
            <a:normAutofit/>
          </a:bodyPr>
          <a:lstStyle/>
          <a:p>
            <a:r>
              <a:rPr lang="en-US" dirty="0"/>
              <a:t>CONSUMER FOOD</a:t>
            </a:r>
          </a:p>
        </p:txBody>
      </p:sp>
      <p:pic>
        <p:nvPicPr>
          <p:cNvPr id="4" name="Picture 3"/>
          <p:cNvPicPr>
            <a:picLocks noChangeAspect="1"/>
          </p:cNvPicPr>
          <p:nvPr/>
        </p:nvPicPr>
        <p:blipFill>
          <a:blip r:embed="rId2"/>
          <a:stretch>
            <a:fillRect/>
          </a:stretch>
        </p:blipFill>
        <p:spPr>
          <a:xfrm>
            <a:off x="548640" y="1775493"/>
            <a:ext cx="8961120" cy="1973547"/>
          </a:xfrm>
          <a:prstGeom prst="rect">
            <a:avLst/>
          </a:prstGeom>
        </p:spPr>
      </p:pic>
      <p:sp>
        <p:nvSpPr>
          <p:cNvPr id="5" name="Content Placeholder 4"/>
          <p:cNvSpPr>
            <a:spLocks noGrp="1"/>
          </p:cNvSpPr>
          <p:nvPr>
            <p:ph idx="1"/>
          </p:nvPr>
        </p:nvSpPr>
        <p:spPr>
          <a:xfrm>
            <a:off x="3696788" y="5225143"/>
            <a:ext cx="6818811" cy="494620"/>
          </a:xfrm>
        </p:spPr>
        <p:txBody>
          <a:bodyPr/>
          <a:lstStyle/>
          <a:p>
            <a:endParaRPr lang="en-US" dirty="0"/>
          </a:p>
        </p:txBody>
      </p:sp>
    </p:spTree>
    <p:extLst>
      <p:ext uri="{BB962C8B-B14F-4D97-AF65-F5344CB8AC3E}">
        <p14:creationId xmlns:p14="http://schemas.microsoft.com/office/powerpoint/2010/main" val="535956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856397"/>
          </a:xfrm>
        </p:spPr>
        <p:txBody>
          <a:bodyPr/>
          <a:lstStyle/>
          <a:p>
            <a:r>
              <a:rPr lang="en-US" dirty="0"/>
              <a:t>INTRODUCTION</a:t>
            </a:r>
          </a:p>
        </p:txBody>
      </p:sp>
      <p:sp>
        <p:nvSpPr>
          <p:cNvPr id="3" name="Content Placeholder 2"/>
          <p:cNvSpPr>
            <a:spLocks noGrp="1"/>
          </p:cNvSpPr>
          <p:nvPr>
            <p:ph idx="1"/>
          </p:nvPr>
        </p:nvSpPr>
        <p:spPr>
          <a:xfrm>
            <a:off x="677334" y="1930399"/>
            <a:ext cx="10478346" cy="4229101"/>
          </a:xfrm>
        </p:spPr>
        <p:txBody>
          <a:bodyPr>
            <a:normAutofit fontScale="77500" lnSpcReduction="20000"/>
          </a:bodyPr>
          <a:lstStyle/>
          <a:p>
            <a:r>
              <a:rPr lang="en-US" dirty="0"/>
              <a:t>This report presents a comprehensive analysis of two distinct datasets, each with its own unique insights and implications for decision-makers. The first dataset comprises eight sets of data covering a wide range of economic sectors and industries, including gasoline prices, financial data, consumer food, agricultural statistics, energy sector trends, international labor, manufacturers, and the US international stock market trends. Spanning a 12-year period, these datasets provide a comprehensive view of the economic landscape, highlighting the interdependence and correlation between different sectors and industries.</a:t>
            </a:r>
          </a:p>
          <a:p>
            <a:r>
              <a:rPr lang="en-US" dirty="0"/>
              <a:t>This report will provide a detailed analysis of both datasets, including key findings and implications for decision-makers in various sectors. It will conclude with a summary of the most significant findings and recommendations for businesses, policymakers, and educators. By examining these datasets, the report aims to offer insights into the current economic landscape and improve educational outcomes, helping to drive growth and progress in various sectors. It would also assist the business decision-maker in making more thoughtful, and information-based decisions.</a:t>
            </a:r>
          </a:p>
          <a:p>
            <a:endParaRPr lang="en-US" dirty="0"/>
          </a:p>
          <a:p>
            <a:endParaRPr lang="en-US" dirty="0"/>
          </a:p>
        </p:txBody>
      </p:sp>
    </p:spTree>
    <p:extLst>
      <p:ext uri="{BB962C8B-B14F-4D97-AF65-F5344CB8AC3E}">
        <p14:creationId xmlns:p14="http://schemas.microsoft.com/office/powerpoint/2010/main" val="2284475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CONSUMER FOOD CONT.</a:t>
            </a:r>
          </a:p>
        </p:txBody>
      </p:sp>
      <p:pic>
        <p:nvPicPr>
          <p:cNvPr id="4" name="Content Placeholder 3"/>
          <p:cNvPicPr>
            <a:picLocks noGrp="1" noChangeAspect="1"/>
          </p:cNvPicPr>
          <p:nvPr>
            <p:ph idx="1"/>
          </p:nvPr>
        </p:nvPicPr>
        <p:blipFill>
          <a:blip r:embed="rId2"/>
          <a:stretch>
            <a:fillRect/>
          </a:stretch>
        </p:blipFill>
        <p:spPr>
          <a:xfrm>
            <a:off x="838200" y="1913233"/>
            <a:ext cx="8042204" cy="4176122"/>
          </a:xfrm>
          <a:prstGeom prst="rect">
            <a:avLst/>
          </a:prstGeom>
        </p:spPr>
      </p:pic>
    </p:spTree>
    <p:extLst>
      <p:ext uri="{BB962C8B-B14F-4D97-AF65-F5344CB8AC3E}">
        <p14:creationId xmlns:p14="http://schemas.microsoft.com/office/powerpoint/2010/main" val="416419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CONSUMER FOOD CONT.</a:t>
            </a:r>
          </a:p>
        </p:txBody>
      </p:sp>
      <p:pic>
        <p:nvPicPr>
          <p:cNvPr id="4" name="Content Placeholder 3"/>
          <p:cNvPicPr>
            <a:picLocks noGrp="1" noChangeAspect="1"/>
          </p:cNvPicPr>
          <p:nvPr>
            <p:ph idx="1"/>
          </p:nvPr>
        </p:nvPicPr>
        <p:blipFill>
          <a:blip r:embed="rId2"/>
          <a:stretch>
            <a:fillRect/>
          </a:stretch>
        </p:blipFill>
        <p:spPr>
          <a:xfrm>
            <a:off x="838200" y="1802673"/>
            <a:ext cx="10515600" cy="4428309"/>
          </a:xfrm>
          <a:prstGeom prst="rect">
            <a:avLst/>
          </a:prstGeom>
        </p:spPr>
      </p:pic>
    </p:spTree>
    <p:extLst>
      <p:ext uri="{BB962C8B-B14F-4D97-AF65-F5344CB8AC3E}">
        <p14:creationId xmlns:p14="http://schemas.microsoft.com/office/powerpoint/2010/main" val="1102083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CONSUMER FOOD CONT.</a:t>
            </a:r>
          </a:p>
        </p:txBody>
      </p:sp>
      <p:pic>
        <p:nvPicPr>
          <p:cNvPr id="4" name="Content Placeholder 3"/>
          <p:cNvPicPr>
            <a:picLocks noGrp="1" noChangeAspect="1"/>
          </p:cNvPicPr>
          <p:nvPr>
            <p:ph idx="1"/>
          </p:nvPr>
        </p:nvPicPr>
        <p:blipFill>
          <a:blip r:embed="rId2"/>
          <a:stretch>
            <a:fillRect/>
          </a:stretch>
        </p:blipFill>
        <p:spPr>
          <a:xfrm>
            <a:off x="838200" y="1881051"/>
            <a:ext cx="10515600" cy="4572000"/>
          </a:xfrm>
          <a:prstGeom prst="rect">
            <a:avLst/>
          </a:prstGeom>
        </p:spPr>
      </p:pic>
    </p:spTree>
    <p:extLst>
      <p:ext uri="{BB962C8B-B14F-4D97-AF65-F5344CB8AC3E}">
        <p14:creationId xmlns:p14="http://schemas.microsoft.com/office/powerpoint/2010/main" val="1101958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9875" y="169818"/>
            <a:ext cx="8647611" cy="849085"/>
          </a:xfrm>
        </p:spPr>
        <p:txBody>
          <a:bodyPr/>
          <a:lstStyle/>
          <a:p>
            <a:r>
              <a:rPr lang="en-US" dirty="0"/>
              <a:t>CONSUMER FOOD CONT.</a:t>
            </a:r>
          </a:p>
        </p:txBody>
      </p:sp>
      <p:pic>
        <p:nvPicPr>
          <p:cNvPr id="4" name="Content Placeholder 3"/>
          <p:cNvPicPr>
            <a:picLocks noGrp="1" noChangeAspect="1"/>
          </p:cNvPicPr>
          <p:nvPr>
            <p:ph idx="1"/>
          </p:nvPr>
        </p:nvPicPr>
        <p:blipFill>
          <a:blip r:embed="rId2"/>
          <a:stretch>
            <a:fillRect/>
          </a:stretch>
        </p:blipFill>
        <p:spPr>
          <a:xfrm>
            <a:off x="2455817" y="1672046"/>
            <a:ext cx="6505551" cy="4014938"/>
          </a:xfrm>
          <a:prstGeom prst="rect">
            <a:avLst/>
          </a:prstGeom>
        </p:spPr>
      </p:pic>
    </p:spTree>
    <p:extLst>
      <p:ext uri="{BB962C8B-B14F-4D97-AF65-F5344CB8AC3E}">
        <p14:creationId xmlns:p14="http://schemas.microsoft.com/office/powerpoint/2010/main" val="577461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5" y="624110"/>
            <a:ext cx="8281852" cy="656050"/>
          </a:xfrm>
        </p:spPr>
        <p:txBody>
          <a:bodyPr>
            <a:normAutofit fontScale="90000"/>
          </a:bodyPr>
          <a:lstStyle/>
          <a:p>
            <a:r>
              <a:rPr lang="en-US" dirty="0"/>
              <a:t>CONSUMER FOOD CONT.</a:t>
            </a:r>
          </a:p>
        </p:txBody>
      </p:sp>
      <p:pic>
        <p:nvPicPr>
          <p:cNvPr id="4" name="Content Placeholder 3"/>
          <p:cNvPicPr>
            <a:picLocks noGrp="1" noChangeAspect="1"/>
          </p:cNvPicPr>
          <p:nvPr>
            <p:ph idx="1"/>
          </p:nvPr>
        </p:nvPicPr>
        <p:blipFill>
          <a:blip r:embed="rId2"/>
          <a:stretch>
            <a:fillRect/>
          </a:stretch>
        </p:blipFill>
        <p:spPr>
          <a:xfrm>
            <a:off x="346114" y="1423850"/>
            <a:ext cx="8911686" cy="4572001"/>
          </a:xfrm>
          <a:prstGeom prst="rect">
            <a:avLst/>
          </a:prstGeom>
        </p:spPr>
      </p:pic>
    </p:spTree>
    <p:extLst>
      <p:ext uri="{BB962C8B-B14F-4D97-AF65-F5344CB8AC3E}">
        <p14:creationId xmlns:p14="http://schemas.microsoft.com/office/powerpoint/2010/main" val="971309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5109" y="624109"/>
            <a:ext cx="9819504" cy="695239"/>
          </a:xfrm>
        </p:spPr>
        <p:txBody>
          <a:bodyPr>
            <a:normAutofit/>
          </a:bodyPr>
          <a:lstStyle/>
          <a:p>
            <a:r>
              <a:rPr lang="en-US" dirty="0"/>
              <a:t>CONSUMER FOOD CONT.</a:t>
            </a:r>
          </a:p>
        </p:txBody>
      </p:sp>
      <p:pic>
        <p:nvPicPr>
          <p:cNvPr id="4" name="Content Placeholder 3"/>
          <p:cNvPicPr>
            <a:picLocks noGrp="1" noChangeAspect="1"/>
          </p:cNvPicPr>
          <p:nvPr>
            <p:ph idx="1"/>
          </p:nvPr>
        </p:nvPicPr>
        <p:blipFill>
          <a:blip r:embed="rId2"/>
          <a:stretch>
            <a:fillRect/>
          </a:stretch>
        </p:blipFill>
        <p:spPr>
          <a:xfrm>
            <a:off x="1685108" y="1890204"/>
            <a:ext cx="8203475" cy="4288527"/>
          </a:xfrm>
          <a:prstGeom prst="rect">
            <a:avLst/>
          </a:prstGeom>
        </p:spPr>
      </p:pic>
    </p:spTree>
    <p:extLst>
      <p:ext uri="{BB962C8B-B14F-4D97-AF65-F5344CB8AC3E}">
        <p14:creationId xmlns:p14="http://schemas.microsoft.com/office/powerpoint/2010/main" val="4026502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CONSUMER FOOD CONT.</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193133098"/>
              </p:ext>
            </p:extLst>
          </p:nvPr>
        </p:nvGraphicFramePr>
        <p:xfrm>
          <a:off x="1293225" y="1920240"/>
          <a:ext cx="8282575" cy="3346581"/>
        </p:xfrm>
        <a:graphic>
          <a:graphicData uri="http://schemas.openxmlformats.org/drawingml/2006/table">
            <a:tbl>
              <a:tblPr>
                <a:tableStyleId>{5C22544A-7EE6-4342-B048-85BDC9FD1C3A}</a:tableStyleId>
              </a:tblPr>
              <a:tblGrid>
                <a:gridCol w="941705">
                  <a:extLst>
                    <a:ext uri="{9D8B030D-6E8A-4147-A177-3AD203B41FA5}">
                      <a16:colId xmlns:a16="http://schemas.microsoft.com/office/drawing/2014/main" val="4017265317"/>
                    </a:ext>
                  </a:extLst>
                </a:gridCol>
                <a:gridCol w="1479316">
                  <a:extLst>
                    <a:ext uri="{9D8B030D-6E8A-4147-A177-3AD203B41FA5}">
                      <a16:colId xmlns:a16="http://schemas.microsoft.com/office/drawing/2014/main" val="1064796853"/>
                    </a:ext>
                  </a:extLst>
                </a:gridCol>
                <a:gridCol w="1479316">
                  <a:extLst>
                    <a:ext uri="{9D8B030D-6E8A-4147-A177-3AD203B41FA5}">
                      <a16:colId xmlns:a16="http://schemas.microsoft.com/office/drawing/2014/main" val="4268268631"/>
                    </a:ext>
                  </a:extLst>
                </a:gridCol>
                <a:gridCol w="1298932">
                  <a:extLst>
                    <a:ext uri="{9D8B030D-6E8A-4147-A177-3AD203B41FA5}">
                      <a16:colId xmlns:a16="http://schemas.microsoft.com/office/drawing/2014/main" val="289488192"/>
                    </a:ext>
                  </a:extLst>
                </a:gridCol>
                <a:gridCol w="1298932">
                  <a:extLst>
                    <a:ext uri="{9D8B030D-6E8A-4147-A177-3AD203B41FA5}">
                      <a16:colId xmlns:a16="http://schemas.microsoft.com/office/drawing/2014/main" val="4055332089"/>
                    </a:ext>
                  </a:extLst>
                </a:gridCol>
                <a:gridCol w="892187">
                  <a:extLst>
                    <a:ext uri="{9D8B030D-6E8A-4147-A177-3AD203B41FA5}">
                      <a16:colId xmlns:a16="http://schemas.microsoft.com/office/drawing/2014/main" val="3210856238"/>
                    </a:ext>
                  </a:extLst>
                </a:gridCol>
                <a:gridCol w="892187">
                  <a:extLst>
                    <a:ext uri="{9D8B030D-6E8A-4147-A177-3AD203B41FA5}">
                      <a16:colId xmlns:a16="http://schemas.microsoft.com/office/drawing/2014/main" val="4178936291"/>
                    </a:ext>
                  </a:extLst>
                </a:gridCol>
              </a:tblGrid>
              <a:tr h="478083">
                <a:tc gridSpan="7">
                  <a:txBody>
                    <a:bodyPr/>
                    <a:lstStyle/>
                    <a:p>
                      <a:pPr marL="38100" marR="38100" algn="just">
                        <a:lnSpc>
                          <a:spcPct val="107000"/>
                        </a:lnSpc>
                        <a:spcBef>
                          <a:spcPts val="0"/>
                        </a:spcBef>
                        <a:spcAft>
                          <a:spcPts val="0"/>
                        </a:spcAft>
                      </a:pPr>
                      <a:r>
                        <a:rPr lang="en-US" sz="1200" kern="100" dirty="0" err="1">
                          <a:effectLst/>
                        </a:rPr>
                        <a:t>ANOVA</a:t>
                      </a:r>
                      <a:r>
                        <a:rPr lang="en-US" sz="1200" kern="100" baseline="30000" dirty="0" err="1">
                          <a:effectLst/>
                        </a:rPr>
                        <a:t>a</a:t>
                      </a:r>
                      <a:endParaRPr lang="en-US" sz="1000" kern="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87014858"/>
                  </a:ext>
                </a:extLst>
              </a:tr>
              <a:tr h="478083">
                <a:tc gridSpan="2">
                  <a:txBody>
                    <a:bodyPr/>
                    <a:lstStyle/>
                    <a:p>
                      <a:pPr marL="38100" marR="38100" algn="just">
                        <a:lnSpc>
                          <a:spcPct val="107000"/>
                        </a:lnSpc>
                        <a:spcBef>
                          <a:spcPts val="0"/>
                        </a:spcBef>
                        <a:spcAft>
                          <a:spcPts val="0"/>
                        </a:spcAft>
                      </a:pPr>
                      <a:r>
                        <a:rPr lang="en-US" sz="1200" kern="100" dirty="0">
                          <a:effectLst/>
                        </a:rPr>
                        <a:t>Model</a:t>
                      </a:r>
                      <a:endParaRPr lang="en-US" sz="1000" kern="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hMerge="1">
                  <a:txBody>
                    <a:bodyPr/>
                    <a:lstStyle/>
                    <a:p>
                      <a:endParaRPr lang="en-US"/>
                    </a:p>
                  </a:txBody>
                  <a:tcPr/>
                </a:tc>
                <a:tc>
                  <a:txBody>
                    <a:bodyPr/>
                    <a:lstStyle/>
                    <a:p>
                      <a:pPr marL="38100" marR="38100" algn="just">
                        <a:lnSpc>
                          <a:spcPct val="107000"/>
                        </a:lnSpc>
                        <a:spcBef>
                          <a:spcPts val="0"/>
                        </a:spcBef>
                        <a:spcAft>
                          <a:spcPts val="0"/>
                        </a:spcAft>
                      </a:pPr>
                      <a:r>
                        <a:rPr lang="en-US" sz="1200" kern="100" dirty="0">
                          <a:effectLst/>
                        </a:rPr>
                        <a:t>Sum of Squares</a:t>
                      </a:r>
                      <a:endParaRPr lang="en-US" sz="1000" kern="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200" kern="100">
                          <a:effectLst/>
                        </a:rPr>
                        <a:t>df</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200" kern="100">
                          <a:effectLst/>
                        </a:rPr>
                        <a:t>Mean Square</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200" kern="100">
                          <a:effectLst/>
                        </a:rPr>
                        <a:t>F</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200" kern="100">
                          <a:effectLst/>
                        </a:rPr>
                        <a:t>Sig.</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946622126"/>
                  </a:ext>
                </a:extLst>
              </a:tr>
              <a:tr h="478083">
                <a:tc rowSpan="3">
                  <a:txBody>
                    <a:bodyPr/>
                    <a:lstStyle/>
                    <a:p>
                      <a:pPr marL="38100" marR="38100" algn="just">
                        <a:lnSpc>
                          <a:spcPct val="107000"/>
                        </a:lnSpc>
                        <a:spcBef>
                          <a:spcPts val="0"/>
                        </a:spcBef>
                        <a:spcAft>
                          <a:spcPts val="0"/>
                        </a:spcAft>
                      </a:pPr>
                      <a:r>
                        <a:rPr lang="en-US" sz="1200" kern="100">
                          <a:effectLst/>
                        </a:rPr>
                        <a:t>1</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ctr"/>
                </a:tc>
                <a:tc>
                  <a:txBody>
                    <a:bodyPr/>
                    <a:lstStyle/>
                    <a:p>
                      <a:pPr marL="38100" marR="38100" algn="just">
                        <a:lnSpc>
                          <a:spcPct val="107000"/>
                        </a:lnSpc>
                        <a:spcBef>
                          <a:spcPts val="0"/>
                        </a:spcBef>
                        <a:spcAft>
                          <a:spcPts val="0"/>
                        </a:spcAft>
                      </a:pPr>
                      <a:r>
                        <a:rPr lang="en-US" sz="1200" kern="100">
                          <a:effectLst/>
                        </a:rPr>
                        <a:t>Regression</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ctr"/>
                </a:tc>
                <a:tc>
                  <a:txBody>
                    <a:bodyPr/>
                    <a:lstStyle/>
                    <a:p>
                      <a:pPr marL="38100" marR="38100" algn="just">
                        <a:lnSpc>
                          <a:spcPct val="107000"/>
                        </a:lnSpc>
                        <a:spcBef>
                          <a:spcPts val="0"/>
                        </a:spcBef>
                        <a:spcAft>
                          <a:spcPts val="0"/>
                        </a:spcAft>
                      </a:pPr>
                      <a:r>
                        <a:rPr lang="en-US" sz="1200" kern="100">
                          <a:effectLst/>
                        </a:rPr>
                        <a:t>2332095.145</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ctr"/>
                </a:tc>
                <a:tc>
                  <a:txBody>
                    <a:bodyPr/>
                    <a:lstStyle/>
                    <a:p>
                      <a:pPr marL="38100" marR="38100" algn="just">
                        <a:lnSpc>
                          <a:spcPct val="107000"/>
                        </a:lnSpc>
                        <a:spcBef>
                          <a:spcPts val="0"/>
                        </a:spcBef>
                        <a:spcAft>
                          <a:spcPts val="0"/>
                        </a:spcAft>
                      </a:pPr>
                      <a:r>
                        <a:rPr lang="en-US" sz="1200" kern="100">
                          <a:effectLst/>
                        </a:rPr>
                        <a:t>1</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ctr"/>
                </a:tc>
                <a:tc>
                  <a:txBody>
                    <a:bodyPr/>
                    <a:lstStyle/>
                    <a:p>
                      <a:pPr marL="38100" marR="38100" algn="just">
                        <a:lnSpc>
                          <a:spcPct val="107000"/>
                        </a:lnSpc>
                        <a:spcBef>
                          <a:spcPts val="0"/>
                        </a:spcBef>
                        <a:spcAft>
                          <a:spcPts val="0"/>
                        </a:spcAft>
                      </a:pPr>
                      <a:r>
                        <a:rPr lang="en-US" sz="1200" kern="100">
                          <a:effectLst/>
                        </a:rPr>
                        <a:t>2332095.145</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ctr"/>
                </a:tc>
                <a:tc>
                  <a:txBody>
                    <a:bodyPr/>
                    <a:lstStyle/>
                    <a:p>
                      <a:pPr marL="38100" marR="38100" algn="just">
                        <a:lnSpc>
                          <a:spcPct val="107000"/>
                        </a:lnSpc>
                        <a:spcBef>
                          <a:spcPts val="0"/>
                        </a:spcBef>
                        <a:spcAft>
                          <a:spcPts val="0"/>
                        </a:spcAft>
                      </a:pPr>
                      <a:r>
                        <a:rPr lang="en-US" sz="1200" kern="100">
                          <a:effectLst/>
                        </a:rPr>
                        <a:t>.011</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ctr"/>
                </a:tc>
                <a:tc>
                  <a:txBody>
                    <a:bodyPr/>
                    <a:lstStyle/>
                    <a:p>
                      <a:pPr marL="38100" marR="38100" algn="just">
                        <a:lnSpc>
                          <a:spcPct val="107000"/>
                        </a:lnSpc>
                        <a:spcBef>
                          <a:spcPts val="0"/>
                        </a:spcBef>
                        <a:spcAft>
                          <a:spcPts val="0"/>
                        </a:spcAft>
                      </a:pPr>
                      <a:r>
                        <a:rPr lang="en-US" sz="1200" kern="100">
                          <a:effectLst/>
                        </a:rPr>
                        <a:t>.917</a:t>
                      </a:r>
                      <a:r>
                        <a:rPr lang="en-US" sz="1200" kern="100" baseline="30000">
                          <a:effectLst/>
                        </a:rPr>
                        <a:t>b</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374733564"/>
                  </a:ext>
                </a:extLst>
              </a:tr>
              <a:tr h="478083">
                <a:tc vMerge="1">
                  <a:txBody>
                    <a:bodyPr/>
                    <a:lstStyle/>
                    <a:p>
                      <a:endParaRPr lang="en-US"/>
                    </a:p>
                  </a:txBody>
                  <a:tcPr/>
                </a:tc>
                <a:tc>
                  <a:txBody>
                    <a:bodyPr/>
                    <a:lstStyle/>
                    <a:p>
                      <a:pPr marL="38100" marR="38100" algn="just">
                        <a:lnSpc>
                          <a:spcPct val="107000"/>
                        </a:lnSpc>
                        <a:spcBef>
                          <a:spcPts val="0"/>
                        </a:spcBef>
                        <a:spcAft>
                          <a:spcPts val="0"/>
                        </a:spcAft>
                      </a:pPr>
                      <a:r>
                        <a:rPr lang="en-US" sz="1200" kern="100">
                          <a:effectLst/>
                        </a:rPr>
                        <a:t>Residual</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ctr"/>
                </a:tc>
                <a:tc>
                  <a:txBody>
                    <a:bodyPr/>
                    <a:lstStyle/>
                    <a:p>
                      <a:pPr marL="38100" marR="38100" algn="just">
                        <a:lnSpc>
                          <a:spcPct val="107000"/>
                        </a:lnSpc>
                        <a:spcBef>
                          <a:spcPts val="0"/>
                        </a:spcBef>
                        <a:spcAft>
                          <a:spcPts val="0"/>
                        </a:spcAft>
                      </a:pPr>
                      <a:r>
                        <a:rPr lang="en-US" sz="1200" kern="100">
                          <a:effectLst/>
                        </a:rPr>
                        <a:t>42773808187.125</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ctr"/>
                </a:tc>
                <a:tc>
                  <a:txBody>
                    <a:bodyPr/>
                    <a:lstStyle/>
                    <a:p>
                      <a:pPr marL="38100" marR="38100" algn="just">
                        <a:lnSpc>
                          <a:spcPct val="107000"/>
                        </a:lnSpc>
                        <a:spcBef>
                          <a:spcPts val="0"/>
                        </a:spcBef>
                        <a:spcAft>
                          <a:spcPts val="0"/>
                        </a:spcAft>
                      </a:pPr>
                      <a:r>
                        <a:rPr lang="en-US" sz="1200" kern="100">
                          <a:effectLst/>
                        </a:rPr>
                        <a:t>198</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ctr"/>
                </a:tc>
                <a:tc>
                  <a:txBody>
                    <a:bodyPr/>
                    <a:lstStyle/>
                    <a:p>
                      <a:pPr marL="38100" marR="38100" algn="just">
                        <a:lnSpc>
                          <a:spcPct val="107000"/>
                        </a:lnSpc>
                        <a:spcBef>
                          <a:spcPts val="0"/>
                        </a:spcBef>
                        <a:spcAft>
                          <a:spcPts val="0"/>
                        </a:spcAft>
                      </a:pPr>
                      <a:r>
                        <a:rPr lang="en-US" sz="1200" kern="100">
                          <a:effectLst/>
                        </a:rPr>
                        <a:t>216029334.278</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ctr"/>
                </a:tc>
                <a:tc>
                  <a:txBody>
                    <a:bodyPr/>
                    <a:lstStyle/>
                    <a:p>
                      <a:pPr marL="0" marR="0" algn="just">
                        <a:lnSpc>
                          <a:spcPct val="107000"/>
                        </a:lnSpc>
                        <a:spcBef>
                          <a:spcPts val="0"/>
                        </a:spcBef>
                        <a:spcAft>
                          <a:spcPts val="0"/>
                        </a:spcAft>
                      </a:pPr>
                      <a:r>
                        <a:rPr lang="en-US" sz="1200" kern="100">
                          <a:effectLst/>
                        </a:rPr>
                        <a:t> </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07000"/>
                        </a:lnSpc>
                        <a:spcBef>
                          <a:spcPts val="0"/>
                        </a:spcBef>
                        <a:spcAft>
                          <a:spcPts val="0"/>
                        </a:spcAft>
                      </a:pPr>
                      <a:r>
                        <a:rPr lang="en-US" sz="1200" kern="100">
                          <a:effectLst/>
                        </a:rPr>
                        <a:t> </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291943967"/>
                  </a:ext>
                </a:extLst>
              </a:tr>
              <a:tr h="478083">
                <a:tc vMerge="1">
                  <a:txBody>
                    <a:bodyPr/>
                    <a:lstStyle/>
                    <a:p>
                      <a:endParaRPr lang="en-US"/>
                    </a:p>
                  </a:txBody>
                  <a:tcPr/>
                </a:tc>
                <a:tc>
                  <a:txBody>
                    <a:bodyPr/>
                    <a:lstStyle/>
                    <a:p>
                      <a:pPr marL="38100" marR="38100" algn="just">
                        <a:lnSpc>
                          <a:spcPct val="107000"/>
                        </a:lnSpc>
                        <a:spcBef>
                          <a:spcPts val="0"/>
                        </a:spcBef>
                        <a:spcAft>
                          <a:spcPts val="0"/>
                        </a:spcAft>
                      </a:pPr>
                      <a:r>
                        <a:rPr lang="en-US" sz="1200" kern="100">
                          <a:effectLst/>
                        </a:rPr>
                        <a:t>Total</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ctr"/>
                </a:tc>
                <a:tc>
                  <a:txBody>
                    <a:bodyPr/>
                    <a:lstStyle/>
                    <a:p>
                      <a:pPr marL="38100" marR="38100" algn="just">
                        <a:lnSpc>
                          <a:spcPct val="107000"/>
                        </a:lnSpc>
                        <a:spcBef>
                          <a:spcPts val="0"/>
                        </a:spcBef>
                        <a:spcAft>
                          <a:spcPts val="0"/>
                        </a:spcAft>
                      </a:pPr>
                      <a:r>
                        <a:rPr lang="en-US" sz="1200" kern="100">
                          <a:effectLst/>
                        </a:rPr>
                        <a:t>42776140282.271</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ctr"/>
                </a:tc>
                <a:tc>
                  <a:txBody>
                    <a:bodyPr/>
                    <a:lstStyle/>
                    <a:p>
                      <a:pPr marL="38100" marR="38100" algn="just">
                        <a:lnSpc>
                          <a:spcPct val="107000"/>
                        </a:lnSpc>
                        <a:spcBef>
                          <a:spcPts val="0"/>
                        </a:spcBef>
                        <a:spcAft>
                          <a:spcPts val="0"/>
                        </a:spcAft>
                      </a:pPr>
                      <a:r>
                        <a:rPr lang="en-US" sz="1200" kern="100">
                          <a:effectLst/>
                        </a:rPr>
                        <a:t>199</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ctr"/>
                </a:tc>
                <a:tc>
                  <a:txBody>
                    <a:bodyPr/>
                    <a:lstStyle/>
                    <a:p>
                      <a:pPr marL="0" marR="0" algn="just">
                        <a:lnSpc>
                          <a:spcPct val="107000"/>
                        </a:lnSpc>
                        <a:spcBef>
                          <a:spcPts val="0"/>
                        </a:spcBef>
                        <a:spcAft>
                          <a:spcPts val="0"/>
                        </a:spcAft>
                      </a:pPr>
                      <a:r>
                        <a:rPr lang="en-US" sz="1200" kern="100">
                          <a:effectLst/>
                        </a:rPr>
                        <a:t> </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07000"/>
                        </a:lnSpc>
                        <a:spcBef>
                          <a:spcPts val="0"/>
                        </a:spcBef>
                        <a:spcAft>
                          <a:spcPts val="0"/>
                        </a:spcAft>
                      </a:pPr>
                      <a:r>
                        <a:rPr lang="en-US" sz="1200" kern="100">
                          <a:effectLst/>
                        </a:rPr>
                        <a:t> </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07000"/>
                        </a:lnSpc>
                        <a:spcBef>
                          <a:spcPts val="0"/>
                        </a:spcBef>
                        <a:spcAft>
                          <a:spcPts val="0"/>
                        </a:spcAft>
                      </a:pPr>
                      <a:r>
                        <a:rPr lang="en-US" sz="1200" kern="100">
                          <a:effectLst/>
                        </a:rPr>
                        <a:t> </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107954998"/>
                  </a:ext>
                </a:extLst>
              </a:tr>
              <a:tr h="478083">
                <a:tc gridSpan="7">
                  <a:txBody>
                    <a:bodyPr/>
                    <a:lstStyle/>
                    <a:p>
                      <a:pPr marL="38100" marR="38100" algn="just">
                        <a:lnSpc>
                          <a:spcPct val="107000"/>
                        </a:lnSpc>
                        <a:spcBef>
                          <a:spcPts val="0"/>
                        </a:spcBef>
                        <a:spcAft>
                          <a:spcPts val="0"/>
                        </a:spcAft>
                      </a:pPr>
                      <a:r>
                        <a:rPr lang="en-US" sz="1200" kern="100">
                          <a:effectLst/>
                        </a:rPr>
                        <a:t>a. Dependent Variable: Annual Household Income ($)</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27913053"/>
                  </a:ext>
                </a:extLst>
              </a:tr>
              <a:tr h="478083">
                <a:tc gridSpan="7">
                  <a:txBody>
                    <a:bodyPr/>
                    <a:lstStyle/>
                    <a:p>
                      <a:pPr marL="38100" marR="38100" algn="just">
                        <a:lnSpc>
                          <a:spcPct val="107000"/>
                        </a:lnSpc>
                        <a:spcBef>
                          <a:spcPts val="0"/>
                        </a:spcBef>
                        <a:spcAft>
                          <a:spcPts val="0"/>
                        </a:spcAft>
                      </a:pPr>
                      <a:r>
                        <a:rPr lang="en-US" sz="1200" kern="100" dirty="0">
                          <a:effectLst/>
                        </a:rPr>
                        <a:t>b. Predictors: (Constant), Region:   1 = NE     2 = MW    3 = S       4 = W</a:t>
                      </a:r>
                      <a:endParaRPr lang="en-US" sz="1000" kern="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38071421"/>
                  </a:ext>
                </a:extLst>
              </a:tr>
            </a:tbl>
          </a:graphicData>
        </a:graphic>
      </p:graphicFrame>
      <p:sp>
        <p:nvSpPr>
          <p:cNvPr id="7" name="Rectangle 6"/>
          <p:cNvSpPr/>
          <p:nvPr/>
        </p:nvSpPr>
        <p:spPr>
          <a:xfrm>
            <a:off x="4400744" y="5266820"/>
            <a:ext cx="2084225" cy="369332"/>
          </a:xfrm>
          <a:prstGeom prst="rect">
            <a:avLst/>
          </a:prstGeom>
        </p:spPr>
        <p:txBody>
          <a:bodyPr wrap="none">
            <a:spAutoFit/>
          </a:bodyPr>
          <a:lstStyle/>
          <a:p>
            <a:pPr algn="just"/>
            <a:r>
              <a:rPr lang="en-US" dirty="0">
                <a:solidFill>
                  <a:srgbClr val="000000"/>
                </a:solidFill>
                <a:latin typeface="Times New Roman" panose="02020603050405020304" pitchFamily="18" charset="0"/>
                <a:ea typeface="Calibri" panose="020F0502020204030204" pitchFamily="34" charset="0"/>
              </a:rPr>
              <a:t>F-critical= 3.888583</a:t>
            </a:r>
            <a:endParaRPr lang="en-US" sz="1200" dirty="0">
              <a:solidFill>
                <a:srgbClr val="000000"/>
              </a:solidFill>
              <a:effectLst/>
              <a:latin typeface="Courier New" panose="02070309020205020404" pitchFamily="49" charset="0"/>
              <a:ea typeface="Calibri" panose="020F0502020204030204" pitchFamily="34" charset="0"/>
            </a:endParaRPr>
          </a:p>
        </p:txBody>
      </p:sp>
    </p:spTree>
    <p:extLst>
      <p:ext uri="{BB962C8B-B14F-4D97-AF65-F5344CB8AC3E}">
        <p14:creationId xmlns:p14="http://schemas.microsoft.com/office/powerpoint/2010/main" val="943185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a:t>
            </a:r>
          </a:p>
        </p:txBody>
      </p:sp>
      <p:pic>
        <p:nvPicPr>
          <p:cNvPr id="4" name="Content Placeholder 3"/>
          <p:cNvPicPr>
            <a:picLocks noGrp="1" noChangeAspect="1"/>
          </p:cNvPicPr>
          <p:nvPr>
            <p:ph sz="half" idx="1"/>
          </p:nvPr>
        </p:nvPicPr>
        <p:blipFill>
          <a:blip r:embed="rId2"/>
          <a:stretch>
            <a:fillRect/>
          </a:stretch>
        </p:blipFill>
        <p:spPr>
          <a:xfrm>
            <a:off x="838200" y="1825624"/>
            <a:ext cx="5181600" cy="4351339"/>
          </a:xfrm>
          <a:prstGeom prst="rect">
            <a:avLst/>
          </a:prstGeom>
        </p:spPr>
      </p:pic>
      <p:sp>
        <p:nvSpPr>
          <p:cNvPr id="3" name="Content Placeholder 2"/>
          <p:cNvSpPr>
            <a:spLocks noGrp="1"/>
          </p:cNvSpPr>
          <p:nvPr>
            <p:ph sz="half" idx="2"/>
          </p:nvPr>
        </p:nvSpPr>
        <p:spPr/>
        <p:txBody>
          <a:bodyPr>
            <a:normAutofit fontScale="77500" lnSpcReduction="20000"/>
          </a:bodyPr>
          <a:lstStyle/>
          <a:p>
            <a:r>
              <a:rPr lang="en-US" dirty="0"/>
              <a:t>The time-series energy database consists of data on five energy variables over a period of 26 years. The five variables are U.S. Energy Consumption, World Crude Oil Production, U.S. Nuclear Electricity Generation, U.S. Coal Production, and U.S. Natural Dry Gas Production. U.S. Energy Consumption is given in quadrillion BTUs per year, World Crude Oil Production is given in million barrels per day, U.S. Nuclear Electricity Generation is given in billion kilowatt-hours, U.S. Coal Production is given in million short tons, and U.S. Natural Dry Gas Production is given in million cubic feet</a:t>
            </a:r>
          </a:p>
        </p:txBody>
      </p:sp>
    </p:spTree>
    <p:extLst>
      <p:ext uri="{BB962C8B-B14F-4D97-AF65-F5344CB8AC3E}">
        <p14:creationId xmlns:p14="http://schemas.microsoft.com/office/powerpoint/2010/main" val="2155725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CONT.</a:t>
            </a:r>
          </a:p>
        </p:txBody>
      </p:sp>
      <p:pic>
        <p:nvPicPr>
          <p:cNvPr id="4" name="Content Placeholder 3"/>
          <p:cNvPicPr>
            <a:picLocks noGrp="1" noChangeAspect="1"/>
          </p:cNvPicPr>
          <p:nvPr>
            <p:ph idx="1"/>
          </p:nvPr>
        </p:nvPicPr>
        <p:blipFill>
          <a:blip r:embed="rId2"/>
          <a:stretch>
            <a:fillRect/>
          </a:stretch>
        </p:blipFill>
        <p:spPr>
          <a:xfrm>
            <a:off x="1097280" y="1737360"/>
            <a:ext cx="7321177" cy="4428309"/>
          </a:xfrm>
          <a:prstGeom prst="rect">
            <a:avLst/>
          </a:prstGeom>
        </p:spPr>
      </p:pic>
    </p:spTree>
    <p:extLst>
      <p:ext uri="{BB962C8B-B14F-4D97-AF65-F5344CB8AC3E}">
        <p14:creationId xmlns:p14="http://schemas.microsoft.com/office/powerpoint/2010/main" val="4048463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CONT.</a:t>
            </a:r>
          </a:p>
        </p:txBody>
      </p:sp>
      <p:pic>
        <p:nvPicPr>
          <p:cNvPr id="4" name="Content Placeholder 3"/>
          <p:cNvPicPr>
            <a:picLocks noGrp="1" noChangeAspect="1"/>
          </p:cNvPicPr>
          <p:nvPr>
            <p:ph idx="1"/>
          </p:nvPr>
        </p:nvPicPr>
        <p:blipFill>
          <a:blip r:embed="rId2"/>
          <a:stretch>
            <a:fillRect/>
          </a:stretch>
        </p:blipFill>
        <p:spPr>
          <a:xfrm>
            <a:off x="1097280" y="1846263"/>
            <a:ext cx="9300753" cy="4022725"/>
          </a:xfrm>
          <a:prstGeom prst="rect">
            <a:avLst/>
          </a:prstGeom>
        </p:spPr>
      </p:pic>
    </p:spTree>
    <p:extLst>
      <p:ext uri="{BB962C8B-B14F-4D97-AF65-F5344CB8AC3E}">
        <p14:creationId xmlns:p14="http://schemas.microsoft.com/office/powerpoint/2010/main" val="694723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12 YEAR GASOLINE</a:t>
            </a:r>
          </a:p>
        </p:txBody>
      </p:sp>
      <p:pic>
        <p:nvPicPr>
          <p:cNvPr id="3" name="Content Placeholder 2"/>
          <p:cNvPicPr>
            <a:picLocks noGrp="1" noChangeAspect="1"/>
          </p:cNvPicPr>
          <p:nvPr>
            <p:ph sz="half" idx="1"/>
          </p:nvPr>
        </p:nvPicPr>
        <p:blipFill>
          <a:blip r:embed="rId2"/>
          <a:stretch>
            <a:fillRect/>
          </a:stretch>
        </p:blipFill>
        <p:spPr>
          <a:xfrm>
            <a:off x="844072" y="3114249"/>
            <a:ext cx="5169856" cy="1774090"/>
          </a:xfrm>
          <a:prstGeom prst="rect">
            <a:avLst/>
          </a:prstGeom>
        </p:spPr>
      </p:pic>
      <p:sp>
        <p:nvSpPr>
          <p:cNvPr id="5" name="Content Placeholder 4"/>
          <p:cNvSpPr>
            <a:spLocks noGrp="1"/>
          </p:cNvSpPr>
          <p:nvPr>
            <p:ph sz="half" idx="2"/>
          </p:nvPr>
        </p:nvSpPr>
        <p:spPr/>
        <p:txBody>
          <a:bodyPr>
            <a:normAutofit fontScale="92500" lnSpcReduction="20000"/>
          </a:bodyPr>
          <a:lstStyle/>
          <a:p>
            <a:pPr marL="0" indent="0">
              <a:buNone/>
            </a:pPr>
            <a:r>
              <a:rPr lang="en-US" dirty="0"/>
              <a:t>The 12-year time-series gasoline database contains monthly data for four variables: U.S. Gasoline Prices, OPEC Spot Price, U.S. Finished Motor Gasoline Production, and U.S. Natural Gas Wellhead Price. There are 137 data entries for each variable. U.S. Gasoline Prices are given in cents, the OPEC Spot Price is given in dollars per barrel, U.S. Finished Motor Gasoline Production is given in 1000 barrels per day, and U.S. Natural Gas Wellhead Price is given in dollars per 1000 cubic feet</a:t>
            </a:r>
          </a:p>
        </p:txBody>
      </p:sp>
    </p:spTree>
    <p:extLst>
      <p:ext uri="{BB962C8B-B14F-4D97-AF65-F5344CB8AC3E}">
        <p14:creationId xmlns:p14="http://schemas.microsoft.com/office/powerpoint/2010/main" val="247703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CONT.</a:t>
            </a:r>
          </a:p>
        </p:txBody>
      </p:sp>
      <p:pic>
        <p:nvPicPr>
          <p:cNvPr id="4" name="Content Placeholder 3"/>
          <p:cNvPicPr>
            <a:picLocks noGrp="1" noChangeAspect="1"/>
          </p:cNvPicPr>
          <p:nvPr>
            <p:ph idx="1"/>
          </p:nvPr>
        </p:nvPicPr>
        <p:blipFill>
          <a:blip r:embed="rId2"/>
          <a:stretch>
            <a:fillRect/>
          </a:stretch>
        </p:blipFill>
        <p:spPr>
          <a:xfrm>
            <a:off x="1097280" y="1846263"/>
            <a:ext cx="9640389" cy="4384720"/>
          </a:xfrm>
          <a:prstGeom prst="rect">
            <a:avLst/>
          </a:prstGeom>
        </p:spPr>
      </p:pic>
    </p:spTree>
    <p:extLst>
      <p:ext uri="{BB962C8B-B14F-4D97-AF65-F5344CB8AC3E}">
        <p14:creationId xmlns:p14="http://schemas.microsoft.com/office/powerpoint/2010/main" val="2801820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CONT.</a:t>
            </a:r>
          </a:p>
        </p:txBody>
      </p:sp>
      <p:pic>
        <p:nvPicPr>
          <p:cNvPr id="4" name="Content Placeholder 3"/>
          <p:cNvPicPr>
            <a:picLocks noGrp="1" noChangeAspect="1"/>
          </p:cNvPicPr>
          <p:nvPr>
            <p:ph idx="1"/>
          </p:nvPr>
        </p:nvPicPr>
        <p:blipFill>
          <a:blip r:embed="rId2"/>
          <a:stretch>
            <a:fillRect/>
          </a:stretch>
        </p:blipFill>
        <p:spPr>
          <a:xfrm>
            <a:off x="1097280" y="1967701"/>
            <a:ext cx="9927771" cy="4171842"/>
          </a:xfrm>
          <a:prstGeom prst="rect">
            <a:avLst/>
          </a:prstGeom>
        </p:spPr>
      </p:pic>
    </p:spTree>
    <p:extLst>
      <p:ext uri="{BB962C8B-B14F-4D97-AF65-F5344CB8AC3E}">
        <p14:creationId xmlns:p14="http://schemas.microsoft.com/office/powerpoint/2010/main" val="2462921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CONT.</a:t>
            </a:r>
          </a:p>
        </p:txBody>
      </p:sp>
      <p:pic>
        <p:nvPicPr>
          <p:cNvPr id="4" name="Content Placeholder 3"/>
          <p:cNvPicPr>
            <a:picLocks noGrp="1" noChangeAspect="1"/>
          </p:cNvPicPr>
          <p:nvPr>
            <p:ph idx="1"/>
          </p:nvPr>
        </p:nvPicPr>
        <p:blipFill>
          <a:blip r:embed="rId2"/>
          <a:stretch>
            <a:fillRect/>
          </a:stretch>
        </p:blipFill>
        <p:spPr>
          <a:xfrm>
            <a:off x="3230631" y="1910185"/>
            <a:ext cx="5730737" cy="4182218"/>
          </a:xfrm>
          <a:prstGeom prst="rect">
            <a:avLst/>
          </a:prstGeom>
        </p:spPr>
      </p:pic>
    </p:spTree>
    <p:extLst>
      <p:ext uri="{BB962C8B-B14F-4D97-AF65-F5344CB8AC3E}">
        <p14:creationId xmlns:p14="http://schemas.microsoft.com/office/powerpoint/2010/main" val="457485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FINANCIAL</a:t>
            </a:r>
          </a:p>
        </p:txBody>
      </p:sp>
      <p:sp>
        <p:nvSpPr>
          <p:cNvPr id="5" name="Content Placeholder 4"/>
          <p:cNvSpPr>
            <a:spLocks noGrp="1"/>
          </p:cNvSpPr>
          <p:nvPr>
            <p:ph sz="half" idx="1"/>
          </p:nvPr>
        </p:nvSpPr>
        <p:spPr/>
        <p:txBody>
          <a:bodyPr>
            <a:normAutofit fontScale="85000" lnSpcReduction="20000"/>
          </a:bodyPr>
          <a:lstStyle/>
          <a:p>
            <a:r>
              <a:rPr lang="en-US" dirty="0"/>
              <a:t>The financial database contains observations on eight variables for 100 companies. The variables are Type of Industry, Total Revenues ($ millions), Total Assets ($ millions), Return on Equity (%), Earnings per Share ($), Average Yield (%), Dividends per Share ($), and Average Price per Earnings (P/E) ratio. The companies represent seven different types of industries. The variable Type displays a company’s industry type as: 1 = apparel 2 = chemical 3 = electric power 4 = grocery 5 = healthcare products 6 = insurance 7 = petroleum</a:t>
            </a:r>
          </a:p>
        </p:txBody>
      </p:sp>
      <p:pic>
        <p:nvPicPr>
          <p:cNvPr id="7" name="Content Placeholder 6"/>
          <p:cNvPicPr>
            <a:picLocks noGrp="1" noChangeAspect="1"/>
          </p:cNvPicPr>
          <p:nvPr>
            <p:ph sz="half" idx="2"/>
          </p:nvPr>
        </p:nvPicPr>
        <p:blipFill>
          <a:blip r:embed="rId2"/>
          <a:stretch>
            <a:fillRect/>
          </a:stretch>
        </p:blipFill>
        <p:spPr>
          <a:xfrm>
            <a:off x="6019800" y="1825625"/>
            <a:ext cx="6172200" cy="3838575"/>
          </a:xfrm>
          <a:prstGeom prst="rect">
            <a:avLst/>
          </a:prstGeom>
        </p:spPr>
      </p:pic>
    </p:spTree>
    <p:extLst>
      <p:ext uri="{BB962C8B-B14F-4D97-AF65-F5344CB8AC3E}">
        <p14:creationId xmlns:p14="http://schemas.microsoft.com/office/powerpoint/2010/main" val="2532197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326571"/>
            <a:ext cx="8911687" cy="796835"/>
          </a:xfrm>
        </p:spPr>
        <p:txBody>
          <a:bodyPr/>
          <a:lstStyle/>
          <a:p>
            <a:r>
              <a:rPr lang="en-US" dirty="0"/>
              <a:t>FINANCIAL</a:t>
            </a:r>
          </a:p>
        </p:txBody>
      </p:sp>
      <p:pic>
        <p:nvPicPr>
          <p:cNvPr id="4" name="Content Placeholder 3"/>
          <p:cNvPicPr>
            <a:picLocks noGrp="1" noChangeAspect="1"/>
          </p:cNvPicPr>
          <p:nvPr>
            <p:ph idx="1"/>
          </p:nvPr>
        </p:nvPicPr>
        <p:blipFill>
          <a:blip r:embed="rId2"/>
          <a:stretch>
            <a:fillRect/>
          </a:stretch>
        </p:blipFill>
        <p:spPr>
          <a:xfrm>
            <a:off x="1136469" y="1345474"/>
            <a:ext cx="8325031" cy="4319773"/>
          </a:xfrm>
          <a:prstGeom prst="rect">
            <a:avLst/>
          </a:prstGeom>
        </p:spPr>
      </p:pic>
    </p:spTree>
    <p:extLst>
      <p:ext uri="{BB962C8B-B14F-4D97-AF65-F5344CB8AC3E}">
        <p14:creationId xmlns:p14="http://schemas.microsoft.com/office/powerpoint/2010/main" val="3537325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CONT.</a:t>
            </a:r>
          </a:p>
        </p:txBody>
      </p:sp>
      <p:pic>
        <p:nvPicPr>
          <p:cNvPr id="4" name="Content Placeholder 3"/>
          <p:cNvPicPr>
            <a:picLocks noGrp="1" noChangeAspect="1"/>
          </p:cNvPicPr>
          <p:nvPr>
            <p:ph idx="1"/>
          </p:nvPr>
        </p:nvPicPr>
        <p:blipFill>
          <a:blip r:embed="rId2"/>
          <a:stretch>
            <a:fillRect/>
          </a:stretch>
        </p:blipFill>
        <p:spPr>
          <a:xfrm>
            <a:off x="1724297" y="2063930"/>
            <a:ext cx="8281851" cy="3879669"/>
          </a:xfrm>
          <a:prstGeom prst="rect">
            <a:avLst/>
          </a:prstGeom>
        </p:spPr>
      </p:pic>
    </p:spTree>
    <p:extLst>
      <p:ext uri="{BB962C8B-B14F-4D97-AF65-F5344CB8AC3E}">
        <p14:creationId xmlns:p14="http://schemas.microsoft.com/office/powerpoint/2010/main" val="3490343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CONT.</a:t>
            </a:r>
          </a:p>
        </p:txBody>
      </p:sp>
      <p:pic>
        <p:nvPicPr>
          <p:cNvPr id="10" name="Content Placeholder 9"/>
          <p:cNvPicPr>
            <a:picLocks noGrp="1" noChangeAspect="1"/>
          </p:cNvPicPr>
          <p:nvPr>
            <p:ph idx="1"/>
          </p:nvPr>
        </p:nvPicPr>
        <p:blipFill>
          <a:blip r:embed="rId2"/>
          <a:stretch>
            <a:fillRect/>
          </a:stretch>
        </p:blipFill>
        <p:spPr>
          <a:xfrm>
            <a:off x="1097280" y="1828799"/>
            <a:ext cx="8326120" cy="3836447"/>
          </a:xfrm>
          <a:prstGeom prst="rect">
            <a:avLst/>
          </a:prstGeom>
        </p:spPr>
      </p:pic>
    </p:spTree>
    <p:extLst>
      <p:ext uri="{BB962C8B-B14F-4D97-AF65-F5344CB8AC3E}">
        <p14:creationId xmlns:p14="http://schemas.microsoft.com/office/powerpoint/2010/main" val="3480335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CONT.</a:t>
            </a:r>
          </a:p>
        </p:txBody>
      </p:sp>
      <p:pic>
        <p:nvPicPr>
          <p:cNvPr id="4" name="Content Placeholder 3"/>
          <p:cNvPicPr>
            <a:picLocks noGrp="1" noChangeAspect="1"/>
          </p:cNvPicPr>
          <p:nvPr>
            <p:ph idx="1"/>
          </p:nvPr>
        </p:nvPicPr>
        <p:blipFill>
          <a:blip r:embed="rId2"/>
          <a:stretch>
            <a:fillRect/>
          </a:stretch>
        </p:blipFill>
        <p:spPr>
          <a:xfrm>
            <a:off x="1267097" y="1567543"/>
            <a:ext cx="7301045" cy="4241371"/>
          </a:xfrm>
          <a:prstGeom prst="rect">
            <a:avLst/>
          </a:prstGeom>
        </p:spPr>
      </p:pic>
    </p:spTree>
    <p:extLst>
      <p:ext uri="{BB962C8B-B14F-4D97-AF65-F5344CB8AC3E}">
        <p14:creationId xmlns:p14="http://schemas.microsoft.com/office/powerpoint/2010/main" val="2166431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7623" y="809897"/>
            <a:ext cx="7811588" cy="770709"/>
          </a:xfrm>
        </p:spPr>
        <p:txBody>
          <a:bodyPr/>
          <a:lstStyle/>
          <a:p>
            <a:r>
              <a:rPr lang="en-US" dirty="0"/>
              <a:t>FINANCIAL CONT.</a:t>
            </a:r>
          </a:p>
        </p:txBody>
      </p:sp>
      <p:pic>
        <p:nvPicPr>
          <p:cNvPr id="4" name="Content Placeholder 3"/>
          <p:cNvPicPr>
            <a:picLocks noGrp="1" noChangeAspect="1"/>
          </p:cNvPicPr>
          <p:nvPr>
            <p:ph idx="1"/>
          </p:nvPr>
        </p:nvPicPr>
        <p:blipFill>
          <a:blip r:embed="rId2"/>
          <a:stretch>
            <a:fillRect/>
          </a:stretch>
        </p:blipFill>
        <p:spPr>
          <a:xfrm>
            <a:off x="1235166" y="1866900"/>
            <a:ext cx="8444411" cy="4405086"/>
          </a:xfrm>
          <a:prstGeom prst="rect">
            <a:avLst/>
          </a:prstGeom>
        </p:spPr>
      </p:pic>
    </p:spTree>
    <p:extLst>
      <p:ext uri="{BB962C8B-B14F-4D97-AF65-F5344CB8AC3E}">
        <p14:creationId xmlns:p14="http://schemas.microsoft.com/office/powerpoint/2010/main" val="1210060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CONT.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70130152"/>
              </p:ext>
            </p:extLst>
          </p:nvPr>
        </p:nvGraphicFramePr>
        <p:xfrm>
          <a:off x="1097283" y="1892300"/>
          <a:ext cx="9646915" cy="4234178"/>
        </p:xfrm>
        <a:graphic>
          <a:graphicData uri="http://schemas.openxmlformats.org/drawingml/2006/table">
            <a:tbl>
              <a:tblPr>
                <a:tableStyleId>{5C22544A-7EE6-4342-B048-85BDC9FD1C3A}</a:tableStyleId>
              </a:tblPr>
              <a:tblGrid>
                <a:gridCol w="1561987">
                  <a:extLst>
                    <a:ext uri="{9D8B030D-6E8A-4147-A177-3AD203B41FA5}">
                      <a16:colId xmlns:a16="http://schemas.microsoft.com/office/drawing/2014/main" val="468364752"/>
                    </a:ext>
                  </a:extLst>
                </a:gridCol>
                <a:gridCol w="1561987">
                  <a:extLst>
                    <a:ext uri="{9D8B030D-6E8A-4147-A177-3AD203B41FA5}">
                      <a16:colId xmlns:a16="http://schemas.microsoft.com/office/drawing/2014/main" val="203361225"/>
                    </a:ext>
                  </a:extLst>
                </a:gridCol>
                <a:gridCol w="1484141">
                  <a:extLst>
                    <a:ext uri="{9D8B030D-6E8A-4147-A177-3AD203B41FA5}">
                      <a16:colId xmlns:a16="http://schemas.microsoft.com/office/drawing/2014/main" val="2023255460"/>
                    </a:ext>
                  </a:extLst>
                </a:gridCol>
                <a:gridCol w="1484141">
                  <a:extLst>
                    <a:ext uri="{9D8B030D-6E8A-4147-A177-3AD203B41FA5}">
                      <a16:colId xmlns:a16="http://schemas.microsoft.com/office/drawing/2014/main" val="969214909"/>
                    </a:ext>
                  </a:extLst>
                </a:gridCol>
                <a:gridCol w="1484141">
                  <a:extLst>
                    <a:ext uri="{9D8B030D-6E8A-4147-A177-3AD203B41FA5}">
                      <a16:colId xmlns:a16="http://schemas.microsoft.com/office/drawing/2014/main" val="1519754951"/>
                    </a:ext>
                  </a:extLst>
                </a:gridCol>
                <a:gridCol w="1035259">
                  <a:extLst>
                    <a:ext uri="{9D8B030D-6E8A-4147-A177-3AD203B41FA5}">
                      <a16:colId xmlns:a16="http://schemas.microsoft.com/office/drawing/2014/main" val="1449856959"/>
                    </a:ext>
                  </a:extLst>
                </a:gridCol>
                <a:gridCol w="1035259">
                  <a:extLst>
                    <a:ext uri="{9D8B030D-6E8A-4147-A177-3AD203B41FA5}">
                      <a16:colId xmlns:a16="http://schemas.microsoft.com/office/drawing/2014/main" val="564025186"/>
                    </a:ext>
                  </a:extLst>
                </a:gridCol>
              </a:tblGrid>
              <a:tr h="299761">
                <a:tc gridSpan="7">
                  <a:txBody>
                    <a:bodyPr/>
                    <a:lstStyle/>
                    <a:p>
                      <a:pPr marL="38100" marR="38100" algn="just">
                        <a:lnSpc>
                          <a:spcPct val="107000"/>
                        </a:lnSpc>
                        <a:spcBef>
                          <a:spcPts val="0"/>
                        </a:spcBef>
                        <a:spcAft>
                          <a:spcPts val="0"/>
                        </a:spcAft>
                      </a:pPr>
                      <a:r>
                        <a:rPr lang="en-US" sz="1200" kern="100">
                          <a:effectLst/>
                        </a:rPr>
                        <a:t>ANOVA</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54712222"/>
                  </a:ext>
                </a:extLst>
              </a:tr>
              <a:tr h="605776">
                <a:tc gridSpan="2">
                  <a:txBody>
                    <a:bodyPr/>
                    <a:lstStyle/>
                    <a:p>
                      <a:pPr marL="0" marR="0" algn="just">
                        <a:lnSpc>
                          <a:spcPct val="107000"/>
                        </a:lnSpc>
                        <a:spcBef>
                          <a:spcPts val="0"/>
                        </a:spcBef>
                        <a:spcAft>
                          <a:spcPts val="0"/>
                        </a:spcAft>
                      </a:pPr>
                      <a:r>
                        <a:rPr lang="en-US" sz="1200" kern="100" dirty="0">
                          <a:effectLst/>
                        </a:rPr>
                        <a:t> </a:t>
                      </a:r>
                      <a:endParaRPr lang="en-US" sz="1000" kern="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b"/>
                </a:tc>
                <a:tc hMerge="1">
                  <a:txBody>
                    <a:bodyPr/>
                    <a:lstStyle/>
                    <a:p>
                      <a:endParaRPr lang="en-US"/>
                    </a:p>
                  </a:txBody>
                  <a:tcPr/>
                </a:tc>
                <a:tc>
                  <a:txBody>
                    <a:bodyPr/>
                    <a:lstStyle/>
                    <a:p>
                      <a:pPr marL="38100" marR="38100" algn="just">
                        <a:lnSpc>
                          <a:spcPct val="107000"/>
                        </a:lnSpc>
                        <a:spcBef>
                          <a:spcPts val="0"/>
                        </a:spcBef>
                        <a:spcAft>
                          <a:spcPts val="0"/>
                        </a:spcAft>
                      </a:pPr>
                      <a:r>
                        <a:rPr lang="en-US" sz="1200" kern="100">
                          <a:effectLst/>
                        </a:rPr>
                        <a:t>Sum of Squares</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b"/>
                </a:tc>
                <a:tc>
                  <a:txBody>
                    <a:bodyPr/>
                    <a:lstStyle/>
                    <a:p>
                      <a:pPr marL="38100" marR="38100" algn="just">
                        <a:lnSpc>
                          <a:spcPct val="107000"/>
                        </a:lnSpc>
                        <a:spcBef>
                          <a:spcPts val="0"/>
                        </a:spcBef>
                        <a:spcAft>
                          <a:spcPts val="0"/>
                        </a:spcAft>
                      </a:pPr>
                      <a:r>
                        <a:rPr lang="en-US" sz="1200" kern="100">
                          <a:effectLst/>
                        </a:rPr>
                        <a:t>df</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b"/>
                </a:tc>
                <a:tc>
                  <a:txBody>
                    <a:bodyPr/>
                    <a:lstStyle/>
                    <a:p>
                      <a:pPr marL="38100" marR="38100" algn="just">
                        <a:lnSpc>
                          <a:spcPct val="107000"/>
                        </a:lnSpc>
                        <a:spcBef>
                          <a:spcPts val="0"/>
                        </a:spcBef>
                        <a:spcAft>
                          <a:spcPts val="0"/>
                        </a:spcAft>
                      </a:pPr>
                      <a:r>
                        <a:rPr lang="en-US" sz="1200" kern="100">
                          <a:effectLst/>
                        </a:rPr>
                        <a:t>Mean Square</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b"/>
                </a:tc>
                <a:tc>
                  <a:txBody>
                    <a:bodyPr/>
                    <a:lstStyle/>
                    <a:p>
                      <a:pPr marL="38100" marR="38100" algn="just">
                        <a:lnSpc>
                          <a:spcPct val="107000"/>
                        </a:lnSpc>
                        <a:spcBef>
                          <a:spcPts val="0"/>
                        </a:spcBef>
                        <a:spcAft>
                          <a:spcPts val="0"/>
                        </a:spcAft>
                      </a:pPr>
                      <a:r>
                        <a:rPr lang="en-US" sz="1200" kern="100">
                          <a:effectLst/>
                        </a:rPr>
                        <a:t>F</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b"/>
                </a:tc>
                <a:tc>
                  <a:txBody>
                    <a:bodyPr/>
                    <a:lstStyle/>
                    <a:p>
                      <a:pPr marL="38100" marR="38100" algn="just">
                        <a:lnSpc>
                          <a:spcPct val="107000"/>
                        </a:lnSpc>
                        <a:spcBef>
                          <a:spcPts val="0"/>
                        </a:spcBef>
                        <a:spcAft>
                          <a:spcPts val="0"/>
                        </a:spcAft>
                      </a:pPr>
                      <a:r>
                        <a:rPr lang="en-US" sz="1200" kern="100">
                          <a:effectLst/>
                        </a:rPr>
                        <a:t>Sig</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2854222537"/>
                  </a:ext>
                </a:extLst>
              </a:tr>
              <a:tr h="605776">
                <a:tc gridSpan="2">
                  <a:txBody>
                    <a:bodyPr/>
                    <a:lstStyle/>
                    <a:p>
                      <a:pPr marL="38100" marR="38100" algn="just">
                        <a:lnSpc>
                          <a:spcPct val="107000"/>
                        </a:lnSpc>
                        <a:spcBef>
                          <a:spcPts val="0"/>
                        </a:spcBef>
                        <a:spcAft>
                          <a:spcPts val="0"/>
                        </a:spcAft>
                      </a:pPr>
                      <a:r>
                        <a:rPr lang="en-US" sz="1200" kern="100">
                          <a:effectLst/>
                        </a:rPr>
                        <a:t>Between People</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hMerge="1">
                  <a:txBody>
                    <a:bodyPr/>
                    <a:lstStyle/>
                    <a:p>
                      <a:endParaRPr lang="en-US"/>
                    </a:p>
                  </a:txBody>
                  <a:tcPr/>
                </a:tc>
                <a:tc>
                  <a:txBody>
                    <a:bodyPr/>
                    <a:lstStyle/>
                    <a:p>
                      <a:pPr marL="38100" marR="38100" algn="just">
                        <a:lnSpc>
                          <a:spcPct val="107000"/>
                        </a:lnSpc>
                        <a:spcBef>
                          <a:spcPts val="0"/>
                        </a:spcBef>
                        <a:spcAft>
                          <a:spcPts val="0"/>
                        </a:spcAft>
                      </a:pPr>
                      <a:r>
                        <a:rPr lang="en-US" sz="1200" kern="100">
                          <a:effectLst/>
                        </a:rPr>
                        <a:t>143092733666.520</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200" kern="100">
                          <a:effectLst/>
                        </a:rPr>
                        <a:t>99</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200" kern="100">
                          <a:effectLst/>
                        </a:rPr>
                        <a:t>1445381148.147</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07000"/>
                        </a:lnSpc>
                        <a:spcBef>
                          <a:spcPts val="0"/>
                        </a:spcBef>
                        <a:spcAft>
                          <a:spcPts val="0"/>
                        </a:spcAft>
                      </a:pPr>
                      <a:r>
                        <a:rPr lang="en-US" sz="1200" kern="100">
                          <a:effectLst/>
                        </a:rPr>
                        <a:t> </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ctr"/>
                </a:tc>
                <a:tc>
                  <a:txBody>
                    <a:bodyPr/>
                    <a:lstStyle/>
                    <a:p>
                      <a:pPr marL="0" marR="0" algn="just">
                        <a:lnSpc>
                          <a:spcPct val="107000"/>
                        </a:lnSpc>
                        <a:spcBef>
                          <a:spcPts val="0"/>
                        </a:spcBef>
                        <a:spcAft>
                          <a:spcPts val="0"/>
                        </a:spcAft>
                      </a:pPr>
                      <a:r>
                        <a:rPr lang="en-US" sz="1200" kern="100">
                          <a:effectLst/>
                        </a:rPr>
                        <a:t> </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768783505"/>
                  </a:ext>
                </a:extLst>
              </a:tr>
              <a:tr h="605776">
                <a:tc rowSpan="3">
                  <a:txBody>
                    <a:bodyPr/>
                    <a:lstStyle/>
                    <a:p>
                      <a:pPr marL="38100" marR="38100" algn="just">
                        <a:lnSpc>
                          <a:spcPct val="107000"/>
                        </a:lnSpc>
                        <a:spcBef>
                          <a:spcPts val="0"/>
                        </a:spcBef>
                        <a:spcAft>
                          <a:spcPts val="0"/>
                        </a:spcAft>
                      </a:pPr>
                      <a:r>
                        <a:rPr lang="en-US" sz="1200" kern="100">
                          <a:effectLst/>
                        </a:rPr>
                        <a:t>Within People</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200" kern="100">
                          <a:effectLst/>
                        </a:rPr>
                        <a:t>Between Items</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200" kern="100">
                          <a:effectLst/>
                        </a:rPr>
                        <a:t>3051070351.220</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200" kern="100">
                          <a:effectLst/>
                        </a:rPr>
                        <a:t>1</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200" kern="100">
                          <a:effectLst/>
                        </a:rPr>
                        <a:t>3051070351.220</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200" kern="100">
                          <a:effectLst/>
                        </a:rPr>
                        <a:t>3.631</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200" kern="100" dirty="0">
                          <a:effectLst/>
                        </a:rPr>
                        <a:t>.060</a:t>
                      </a:r>
                      <a:endParaRPr lang="en-US" sz="1000" kern="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854590579"/>
                  </a:ext>
                </a:extLst>
              </a:tr>
              <a:tr h="605776">
                <a:tc vMerge="1">
                  <a:txBody>
                    <a:bodyPr/>
                    <a:lstStyle/>
                    <a:p>
                      <a:endParaRPr lang="en-US"/>
                    </a:p>
                  </a:txBody>
                  <a:tcPr/>
                </a:tc>
                <a:tc>
                  <a:txBody>
                    <a:bodyPr/>
                    <a:lstStyle/>
                    <a:p>
                      <a:pPr marL="38100" marR="38100" algn="just">
                        <a:lnSpc>
                          <a:spcPct val="107000"/>
                        </a:lnSpc>
                        <a:spcBef>
                          <a:spcPts val="0"/>
                        </a:spcBef>
                        <a:spcAft>
                          <a:spcPts val="0"/>
                        </a:spcAft>
                      </a:pPr>
                      <a:r>
                        <a:rPr lang="en-US" sz="1200" kern="100">
                          <a:effectLst/>
                        </a:rPr>
                        <a:t>Residual</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200" kern="100">
                          <a:effectLst/>
                        </a:rPr>
                        <a:t>83190487487.780</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200" kern="100">
                          <a:effectLst/>
                        </a:rPr>
                        <a:t>99</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200" kern="100">
                          <a:effectLst/>
                        </a:rPr>
                        <a:t>840307954.422</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07000"/>
                        </a:lnSpc>
                        <a:spcBef>
                          <a:spcPts val="0"/>
                        </a:spcBef>
                        <a:spcAft>
                          <a:spcPts val="0"/>
                        </a:spcAft>
                      </a:pPr>
                      <a:r>
                        <a:rPr lang="en-US" sz="1200" kern="100">
                          <a:effectLst/>
                        </a:rPr>
                        <a:t> </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ctr"/>
                </a:tc>
                <a:tc>
                  <a:txBody>
                    <a:bodyPr/>
                    <a:lstStyle/>
                    <a:p>
                      <a:pPr marL="0" marR="0" algn="just">
                        <a:lnSpc>
                          <a:spcPct val="107000"/>
                        </a:lnSpc>
                        <a:spcBef>
                          <a:spcPts val="0"/>
                        </a:spcBef>
                        <a:spcAft>
                          <a:spcPts val="0"/>
                        </a:spcAft>
                      </a:pPr>
                      <a:r>
                        <a:rPr lang="en-US" sz="1200" kern="100">
                          <a:effectLst/>
                        </a:rPr>
                        <a:t> </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397213131"/>
                  </a:ext>
                </a:extLst>
              </a:tr>
              <a:tr h="605776">
                <a:tc vMerge="1">
                  <a:txBody>
                    <a:bodyPr/>
                    <a:lstStyle/>
                    <a:p>
                      <a:endParaRPr lang="en-US"/>
                    </a:p>
                  </a:txBody>
                  <a:tcPr/>
                </a:tc>
                <a:tc>
                  <a:txBody>
                    <a:bodyPr/>
                    <a:lstStyle/>
                    <a:p>
                      <a:pPr marL="38100" marR="38100" algn="just">
                        <a:lnSpc>
                          <a:spcPct val="107000"/>
                        </a:lnSpc>
                        <a:spcBef>
                          <a:spcPts val="0"/>
                        </a:spcBef>
                        <a:spcAft>
                          <a:spcPts val="0"/>
                        </a:spcAft>
                      </a:pPr>
                      <a:r>
                        <a:rPr lang="en-US" sz="1200" kern="100">
                          <a:effectLst/>
                        </a:rPr>
                        <a:t>Total</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200" kern="100">
                          <a:effectLst/>
                        </a:rPr>
                        <a:t>86241557839.000</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200" kern="100">
                          <a:effectLst/>
                        </a:rPr>
                        <a:t>100</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200" kern="100">
                          <a:effectLst/>
                        </a:rPr>
                        <a:t>862415578.390</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07000"/>
                        </a:lnSpc>
                        <a:spcBef>
                          <a:spcPts val="0"/>
                        </a:spcBef>
                        <a:spcAft>
                          <a:spcPts val="0"/>
                        </a:spcAft>
                      </a:pPr>
                      <a:r>
                        <a:rPr lang="en-US" sz="1200" kern="100">
                          <a:effectLst/>
                        </a:rPr>
                        <a:t> </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ctr"/>
                </a:tc>
                <a:tc>
                  <a:txBody>
                    <a:bodyPr/>
                    <a:lstStyle/>
                    <a:p>
                      <a:pPr marL="0" marR="0" algn="just">
                        <a:lnSpc>
                          <a:spcPct val="107000"/>
                        </a:lnSpc>
                        <a:spcBef>
                          <a:spcPts val="0"/>
                        </a:spcBef>
                        <a:spcAft>
                          <a:spcPts val="0"/>
                        </a:spcAft>
                      </a:pPr>
                      <a:r>
                        <a:rPr lang="en-US" sz="1200" kern="100">
                          <a:effectLst/>
                        </a:rPr>
                        <a:t> </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076686174"/>
                  </a:ext>
                </a:extLst>
              </a:tr>
              <a:tr h="605776">
                <a:tc gridSpan="2">
                  <a:txBody>
                    <a:bodyPr/>
                    <a:lstStyle/>
                    <a:p>
                      <a:pPr marL="38100" marR="38100" algn="just">
                        <a:lnSpc>
                          <a:spcPct val="107000"/>
                        </a:lnSpc>
                        <a:spcBef>
                          <a:spcPts val="0"/>
                        </a:spcBef>
                        <a:spcAft>
                          <a:spcPts val="0"/>
                        </a:spcAft>
                      </a:pPr>
                      <a:r>
                        <a:rPr lang="en-US" sz="1200" kern="100">
                          <a:effectLst/>
                        </a:rPr>
                        <a:t>Total</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hMerge="1">
                  <a:txBody>
                    <a:bodyPr/>
                    <a:lstStyle/>
                    <a:p>
                      <a:endParaRPr lang="en-US"/>
                    </a:p>
                  </a:txBody>
                  <a:tcPr/>
                </a:tc>
                <a:tc>
                  <a:txBody>
                    <a:bodyPr/>
                    <a:lstStyle/>
                    <a:p>
                      <a:pPr marL="38100" marR="38100" algn="just">
                        <a:lnSpc>
                          <a:spcPct val="107000"/>
                        </a:lnSpc>
                        <a:spcBef>
                          <a:spcPts val="0"/>
                        </a:spcBef>
                        <a:spcAft>
                          <a:spcPts val="0"/>
                        </a:spcAft>
                      </a:pPr>
                      <a:r>
                        <a:rPr lang="en-US" sz="1200" kern="100">
                          <a:effectLst/>
                        </a:rPr>
                        <a:t>229334291505.520</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200" kern="100">
                          <a:effectLst/>
                        </a:rPr>
                        <a:t>199</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38100" marR="38100" algn="just">
                        <a:lnSpc>
                          <a:spcPct val="107000"/>
                        </a:lnSpc>
                        <a:spcBef>
                          <a:spcPts val="0"/>
                        </a:spcBef>
                        <a:spcAft>
                          <a:spcPts val="0"/>
                        </a:spcAft>
                      </a:pPr>
                      <a:r>
                        <a:rPr lang="en-US" sz="1200" kern="100">
                          <a:effectLst/>
                        </a:rPr>
                        <a:t>1152433625.656</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07000"/>
                        </a:lnSpc>
                        <a:spcBef>
                          <a:spcPts val="0"/>
                        </a:spcBef>
                        <a:spcAft>
                          <a:spcPts val="0"/>
                        </a:spcAft>
                      </a:pPr>
                      <a:r>
                        <a:rPr lang="en-US" sz="1200" kern="100">
                          <a:effectLst/>
                        </a:rPr>
                        <a:t> </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ctr"/>
                </a:tc>
                <a:tc>
                  <a:txBody>
                    <a:bodyPr/>
                    <a:lstStyle/>
                    <a:p>
                      <a:pPr marL="0" marR="0" algn="just">
                        <a:lnSpc>
                          <a:spcPct val="107000"/>
                        </a:lnSpc>
                        <a:spcBef>
                          <a:spcPts val="0"/>
                        </a:spcBef>
                        <a:spcAft>
                          <a:spcPts val="0"/>
                        </a:spcAft>
                      </a:pPr>
                      <a:r>
                        <a:rPr lang="en-US" sz="1200" kern="100">
                          <a:effectLst/>
                        </a:rPr>
                        <a:t> </a:t>
                      </a:r>
                      <a:endParaRPr lang="en-US" sz="1000" kern="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889650891"/>
                  </a:ext>
                </a:extLst>
              </a:tr>
              <a:tr h="299761">
                <a:tc gridSpan="7">
                  <a:txBody>
                    <a:bodyPr/>
                    <a:lstStyle/>
                    <a:p>
                      <a:pPr marL="38100" marR="38100" algn="just">
                        <a:lnSpc>
                          <a:spcPct val="107000"/>
                        </a:lnSpc>
                        <a:spcBef>
                          <a:spcPts val="0"/>
                        </a:spcBef>
                        <a:spcAft>
                          <a:spcPts val="0"/>
                        </a:spcAft>
                      </a:pPr>
                      <a:r>
                        <a:rPr lang="en-US" sz="1200" kern="100" dirty="0">
                          <a:effectLst/>
                        </a:rPr>
                        <a:t>Grand Mean = 14949.18</a:t>
                      </a:r>
                      <a:endParaRPr lang="en-US" sz="1000" kern="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20091918"/>
                  </a:ext>
                </a:extLst>
              </a:tr>
            </a:tbl>
          </a:graphicData>
        </a:graphic>
      </p:graphicFrame>
    </p:spTree>
    <p:extLst>
      <p:ext uri="{BB962C8B-B14F-4D97-AF65-F5344CB8AC3E}">
        <p14:creationId xmlns:p14="http://schemas.microsoft.com/office/powerpoint/2010/main" val="1437442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1685109" y="4898572"/>
            <a:ext cx="7588893" cy="1872117"/>
          </a:xfrm>
        </p:spPr>
        <p:txBody>
          <a:bodyPr>
            <a:normAutofit/>
          </a:bodyPr>
          <a:lstStyle/>
          <a:p>
            <a:br>
              <a:rPr lang="en-US" sz="900" dirty="0"/>
            </a:br>
            <a:br>
              <a:rPr lang="en-US" sz="900" dirty="0"/>
            </a:br>
            <a:endParaRPr lang="en-US" sz="900" dirty="0"/>
          </a:p>
        </p:txBody>
      </p:sp>
      <p:sp>
        <p:nvSpPr>
          <p:cNvPr id="17" name="Content Placeholder 16"/>
          <p:cNvSpPr>
            <a:spLocks noGrp="1"/>
          </p:cNvSpPr>
          <p:nvPr>
            <p:ph idx="1"/>
          </p:nvPr>
        </p:nvSpPr>
        <p:spPr>
          <a:xfrm>
            <a:off x="677334" y="2160590"/>
            <a:ext cx="8596668" cy="2737982"/>
          </a:xfrm>
        </p:spPr>
        <p:txBody>
          <a:bodyPr/>
          <a:lstStyle/>
          <a:p>
            <a:endParaRPr lang="en-US" dirty="0"/>
          </a:p>
        </p:txBody>
      </p:sp>
      <p:pic>
        <p:nvPicPr>
          <p:cNvPr id="14" name="Picture 13"/>
          <p:cNvPicPr>
            <a:picLocks noChangeAspect="1"/>
          </p:cNvPicPr>
          <p:nvPr/>
        </p:nvPicPr>
        <p:blipFill>
          <a:blip r:embed="rId2"/>
          <a:stretch>
            <a:fillRect/>
          </a:stretch>
        </p:blipFill>
        <p:spPr>
          <a:xfrm>
            <a:off x="431074" y="222069"/>
            <a:ext cx="11116492" cy="5982788"/>
          </a:xfrm>
          <a:prstGeom prst="rect">
            <a:avLst/>
          </a:prstGeom>
        </p:spPr>
      </p:pic>
    </p:spTree>
    <p:extLst>
      <p:ext uri="{BB962C8B-B14F-4D97-AF65-F5344CB8AC3E}">
        <p14:creationId xmlns:p14="http://schemas.microsoft.com/office/powerpoint/2010/main" val="1998108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INTERNATIONAL LABOR</a:t>
            </a:r>
          </a:p>
        </p:txBody>
      </p:sp>
      <p:sp>
        <p:nvSpPr>
          <p:cNvPr id="3" name="Content Placeholder 2"/>
          <p:cNvSpPr>
            <a:spLocks noGrp="1"/>
          </p:cNvSpPr>
          <p:nvPr>
            <p:ph idx="1"/>
          </p:nvPr>
        </p:nvSpPr>
        <p:spPr>
          <a:xfrm>
            <a:off x="1097280" y="1845734"/>
            <a:ext cx="10058400" cy="3836609"/>
          </a:xfrm>
        </p:spPr>
        <p:txBody>
          <a:bodyPr/>
          <a:lstStyle/>
          <a:p>
            <a:r>
              <a:rPr lang="en-US" dirty="0"/>
              <a:t>The international stock markets of the US, Tokyo, Hong Kong, London, and Mexico are important financial centers that attract investors from all over the world. The performance of these markets is closely watched by investors and analysts, as it reflects the overall economic health and political stability of these countries. In this report, we will analyze the performance of these international stock markets over a period of time.</a:t>
            </a:r>
            <a:endParaRPr lang="en-US" dirty="0">
              <a:effectLst/>
            </a:endParaRPr>
          </a:p>
        </p:txBody>
      </p:sp>
    </p:spTree>
    <p:extLst>
      <p:ext uri="{BB962C8B-B14F-4D97-AF65-F5344CB8AC3E}">
        <p14:creationId xmlns:p14="http://schemas.microsoft.com/office/powerpoint/2010/main" val="2716639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1" y="266700"/>
            <a:ext cx="10348912" cy="843643"/>
          </a:xfrm>
        </p:spPr>
        <p:txBody>
          <a:bodyPr>
            <a:normAutofit/>
          </a:bodyPr>
          <a:lstStyle/>
          <a:p>
            <a:r>
              <a:rPr lang="en-US" dirty="0"/>
              <a:t>INTERNATIONAL LABOUR</a:t>
            </a:r>
          </a:p>
        </p:txBody>
      </p:sp>
      <p:pic>
        <p:nvPicPr>
          <p:cNvPr id="4" name="Content Placeholder 3"/>
          <p:cNvPicPr>
            <a:picLocks noGrp="1" noChangeAspect="1"/>
          </p:cNvPicPr>
          <p:nvPr>
            <p:ph idx="1"/>
          </p:nvPr>
        </p:nvPicPr>
        <p:blipFill>
          <a:blip r:embed="rId2"/>
          <a:stretch>
            <a:fillRect/>
          </a:stretch>
        </p:blipFill>
        <p:spPr>
          <a:xfrm>
            <a:off x="1155700" y="1905000"/>
            <a:ext cx="8369300" cy="4381500"/>
          </a:xfrm>
          <a:prstGeom prst="rect">
            <a:avLst/>
          </a:prstGeom>
        </p:spPr>
      </p:pic>
    </p:spTree>
    <p:extLst>
      <p:ext uri="{BB962C8B-B14F-4D97-AF65-F5344CB8AC3E}">
        <p14:creationId xmlns:p14="http://schemas.microsoft.com/office/powerpoint/2010/main" val="1848938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INTERNATIONAL LABOR CONT.</a:t>
            </a:r>
          </a:p>
        </p:txBody>
      </p:sp>
      <p:pic>
        <p:nvPicPr>
          <p:cNvPr id="4" name="Content Placeholder 3"/>
          <p:cNvPicPr>
            <a:picLocks noGrp="1" noChangeAspect="1"/>
          </p:cNvPicPr>
          <p:nvPr>
            <p:ph idx="1"/>
          </p:nvPr>
        </p:nvPicPr>
        <p:blipFill>
          <a:blip r:embed="rId2"/>
          <a:stretch>
            <a:fillRect/>
          </a:stretch>
        </p:blipFill>
        <p:spPr>
          <a:xfrm>
            <a:off x="838200" y="1841863"/>
            <a:ext cx="7877842" cy="4349931"/>
          </a:xfrm>
          <a:prstGeom prst="rect">
            <a:avLst/>
          </a:prstGeom>
        </p:spPr>
      </p:pic>
    </p:spTree>
    <p:extLst>
      <p:ext uri="{BB962C8B-B14F-4D97-AF65-F5344CB8AC3E}">
        <p14:creationId xmlns:p14="http://schemas.microsoft.com/office/powerpoint/2010/main" val="2901777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MANUFACTURER</a:t>
            </a:r>
          </a:p>
        </p:txBody>
      </p:sp>
      <p:pic>
        <p:nvPicPr>
          <p:cNvPr id="4" name="Content Placeholder 3"/>
          <p:cNvPicPr>
            <a:picLocks noGrp="1" noChangeAspect="1"/>
          </p:cNvPicPr>
          <p:nvPr>
            <p:ph sz="half" idx="1"/>
          </p:nvPr>
        </p:nvPicPr>
        <p:blipFill>
          <a:blip r:embed="rId2"/>
          <a:stretch>
            <a:fillRect/>
          </a:stretch>
        </p:blipFill>
        <p:spPr>
          <a:xfrm>
            <a:off x="975147" y="1825625"/>
            <a:ext cx="4907705" cy="4351338"/>
          </a:xfrm>
          <a:prstGeom prst="rect">
            <a:avLst/>
          </a:prstGeom>
        </p:spPr>
      </p:pic>
      <p:sp>
        <p:nvSpPr>
          <p:cNvPr id="3" name="Content Placeholder 2"/>
          <p:cNvSpPr>
            <a:spLocks noGrp="1"/>
          </p:cNvSpPr>
          <p:nvPr>
            <p:ph sz="half" idx="2"/>
          </p:nvPr>
        </p:nvSpPr>
        <p:spPr/>
        <p:txBody>
          <a:bodyPr>
            <a:normAutofit fontScale="62500" lnSpcReduction="20000"/>
          </a:bodyPr>
          <a:lstStyle/>
          <a:p>
            <a:r>
              <a:rPr lang="en-US" dirty="0"/>
              <a:t>This database contains eight variables taken from 20 industries and 140 subindustries in the United States. Some of the industries are food products, textile mill products, furniture, chemicals, rubber products, primary metals, industrial machinery, and transportation equipment. The eight variables are Number of Employees, Number of Production Workers, Value Added by Manufacture, Cost of Materials, Value of Industry Shipments, New Capital Expenditures, End-of-Year Inventories, and Industry Group. Two variables, Number of Employees and Number of Production Workers, are in units of 1000. Four variables, Value Added by Manufacture, Cost of Materials, New Capital Expenditures, and End-of-Year Inventories, are in million-dollar units. The Industry Group variable consists of numbers from 1 to 20 to denote the industry group to which the particular subindustry belongs. Value of Industry Shipments has been recoded to the following 1 to 4 scale.</a:t>
            </a:r>
          </a:p>
        </p:txBody>
      </p:sp>
    </p:spTree>
    <p:extLst>
      <p:ext uri="{BB962C8B-B14F-4D97-AF65-F5344CB8AC3E}">
        <p14:creationId xmlns:p14="http://schemas.microsoft.com/office/powerpoint/2010/main" val="10843569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MANUFACTURER CONT.</a:t>
            </a:r>
          </a:p>
        </p:txBody>
      </p:sp>
      <p:pic>
        <p:nvPicPr>
          <p:cNvPr id="4" name="Content Placeholder 3"/>
          <p:cNvPicPr>
            <a:picLocks noGrp="1" noChangeAspect="1"/>
          </p:cNvPicPr>
          <p:nvPr>
            <p:ph idx="1"/>
          </p:nvPr>
        </p:nvPicPr>
        <p:blipFill>
          <a:blip r:embed="rId2"/>
          <a:stretch>
            <a:fillRect/>
          </a:stretch>
        </p:blipFill>
        <p:spPr>
          <a:xfrm>
            <a:off x="1097281" y="1907176"/>
            <a:ext cx="7738790" cy="4153989"/>
          </a:xfrm>
          <a:prstGeom prst="rect">
            <a:avLst/>
          </a:prstGeom>
        </p:spPr>
      </p:pic>
    </p:spTree>
    <p:extLst>
      <p:ext uri="{BB962C8B-B14F-4D97-AF65-F5344CB8AC3E}">
        <p14:creationId xmlns:p14="http://schemas.microsoft.com/office/powerpoint/2010/main" val="15041437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22939"/>
          </a:xfrm>
        </p:spPr>
        <p:txBody>
          <a:bodyPr/>
          <a:lstStyle/>
          <a:p>
            <a:r>
              <a:rPr lang="en-US" dirty="0"/>
              <a:t>MANUFACTURER CONT.</a:t>
            </a:r>
          </a:p>
        </p:txBody>
      </p:sp>
      <p:pic>
        <p:nvPicPr>
          <p:cNvPr id="4" name="Content Placeholder 3"/>
          <p:cNvPicPr>
            <a:picLocks noGrp="1" noChangeAspect="1"/>
          </p:cNvPicPr>
          <p:nvPr>
            <p:ph idx="1"/>
          </p:nvPr>
        </p:nvPicPr>
        <p:blipFill>
          <a:blip r:embed="rId2"/>
          <a:stretch>
            <a:fillRect/>
          </a:stretch>
        </p:blipFill>
        <p:spPr>
          <a:xfrm>
            <a:off x="1097280" y="1397726"/>
            <a:ext cx="8305767" cy="4598126"/>
          </a:xfrm>
          <a:prstGeom prst="rect">
            <a:avLst/>
          </a:prstGeom>
        </p:spPr>
      </p:pic>
    </p:spTree>
    <p:extLst>
      <p:ext uri="{BB962C8B-B14F-4D97-AF65-F5344CB8AC3E}">
        <p14:creationId xmlns:p14="http://schemas.microsoft.com/office/powerpoint/2010/main" val="1760995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474745"/>
          </a:xfrm>
        </p:spPr>
        <p:txBody>
          <a:bodyPr>
            <a:normAutofit fontScale="90000"/>
          </a:bodyPr>
          <a:lstStyle/>
          <a:p>
            <a:r>
              <a:rPr lang="en-US" dirty="0"/>
              <a:t>MANUFACTURER CONT.</a:t>
            </a:r>
          </a:p>
        </p:txBody>
      </p:sp>
      <p:pic>
        <p:nvPicPr>
          <p:cNvPr id="4" name="Content Placeholder 3"/>
          <p:cNvPicPr>
            <a:picLocks noGrp="1" noChangeAspect="1"/>
          </p:cNvPicPr>
          <p:nvPr>
            <p:ph idx="1"/>
          </p:nvPr>
        </p:nvPicPr>
        <p:blipFill>
          <a:blip r:embed="rId2"/>
          <a:stretch>
            <a:fillRect/>
          </a:stretch>
        </p:blipFill>
        <p:spPr>
          <a:xfrm>
            <a:off x="1097280" y="1293224"/>
            <a:ext cx="8674607" cy="4767942"/>
          </a:xfrm>
          <a:prstGeom prst="rect">
            <a:avLst/>
          </a:prstGeom>
        </p:spPr>
      </p:pic>
    </p:spTree>
    <p:extLst>
      <p:ext uri="{BB962C8B-B14F-4D97-AF65-F5344CB8AC3E}">
        <p14:creationId xmlns:p14="http://schemas.microsoft.com/office/powerpoint/2010/main" val="3936762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14379"/>
          </a:xfrm>
        </p:spPr>
        <p:txBody>
          <a:bodyPr/>
          <a:lstStyle/>
          <a:p>
            <a:r>
              <a:rPr lang="en-US" dirty="0"/>
              <a:t>MANUFACTURER CONT.</a:t>
            </a:r>
          </a:p>
        </p:txBody>
      </p:sp>
      <p:pic>
        <p:nvPicPr>
          <p:cNvPr id="4" name="Content Placeholder 3"/>
          <p:cNvPicPr>
            <a:picLocks noGrp="1" noChangeAspect="1"/>
          </p:cNvPicPr>
          <p:nvPr>
            <p:ph idx="1"/>
          </p:nvPr>
        </p:nvPicPr>
        <p:blipFill>
          <a:blip r:embed="rId2"/>
          <a:stretch>
            <a:fillRect/>
          </a:stretch>
        </p:blipFill>
        <p:spPr>
          <a:xfrm>
            <a:off x="1097279" y="1541417"/>
            <a:ext cx="8973337" cy="4637315"/>
          </a:xfrm>
          <a:prstGeom prst="rect">
            <a:avLst/>
          </a:prstGeom>
        </p:spPr>
      </p:pic>
    </p:spTree>
    <p:extLst>
      <p:ext uri="{BB962C8B-B14F-4D97-AF65-F5344CB8AC3E}">
        <p14:creationId xmlns:p14="http://schemas.microsoft.com/office/powerpoint/2010/main" val="17291132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AND INTERNATIONAL STOCK MARKET</a:t>
            </a:r>
          </a:p>
        </p:txBody>
      </p:sp>
      <p:sp>
        <p:nvSpPr>
          <p:cNvPr id="4" name="Content Placeholder 3"/>
          <p:cNvSpPr>
            <a:spLocks noGrp="1"/>
          </p:cNvSpPr>
          <p:nvPr>
            <p:ph sz="half" idx="1"/>
          </p:nvPr>
        </p:nvSpPr>
        <p:spPr/>
        <p:txBody>
          <a:bodyPr>
            <a:normAutofit fontScale="85000" lnSpcReduction="20000"/>
          </a:bodyPr>
          <a:lstStyle/>
          <a:p>
            <a:r>
              <a:rPr lang="en-US" dirty="0"/>
              <a:t>This database contains seven variables—three from the U.S. stock market and four from international stock markets—with data representing monthly averages of each over a period of five years resulting in 60 data points per variable. The U.S. stock market variables include the Dow Jones Industrial Average, the NASDAQ, and Standard &amp; Poor’s 500. The four international stock market variables of Nikkei 225, Hang Seng, FTSE 100, and IPC represent Japan, Hong Kong, United Kingdom, and Mexico.</a:t>
            </a:r>
          </a:p>
        </p:txBody>
      </p:sp>
      <p:pic>
        <p:nvPicPr>
          <p:cNvPr id="6" name="Content Placeholder 5"/>
          <p:cNvPicPr>
            <a:picLocks noGrp="1" noChangeAspect="1"/>
          </p:cNvPicPr>
          <p:nvPr>
            <p:ph sz="half" idx="2"/>
          </p:nvPr>
        </p:nvPicPr>
        <p:blipFill>
          <a:blip r:embed="rId2"/>
          <a:stretch>
            <a:fillRect/>
          </a:stretch>
        </p:blipFill>
        <p:spPr>
          <a:xfrm>
            <a:off x="6172200" y="1690688"/>
            <a:ext cx="5181600" cy="3922712"/>
          </a:xfrm>
          <a:prstGeom prst="rect">
            <a:avLst/>
          </a:prstGeom>
        </p:spPr>
      </p:pic>
    </p:spTree>
    <p:extLst>
      <p:ext uri="{BB962C8B-B14F-4D97-AF65-F5344CB8AC3E}">
        <p14:creationId xmlns:p14="http://schemas.microsoft.com/office/powerpoint/2010/main" val="3553868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300" y="624110"/>
            <a:ext cx="9081227" cy="734427"/>
          </a:xfrm>
        </p:spPr>
        <p:txBody>
          <a:bodyPr>
            <a:normAutofit fontScale="90000"/>
          </a:bodyPr>
          <a:lstStyle/>
          <a:p>
            <a:r>
              <a:rPr lang="en-US" dirty="0"/>
              <a:t>US AND INTERNATIONAL STOCK MARKET</a:t>
            </a:r>
          </a:p>
        </p:txBody>
      </p:sp>
      <p:pic>
        <p:nvPicPr>
          <p:cNvPr id="4" name="Content Placeholder 3"/>
          <p:cNvPicPr>
            <a:picLocks noGrp="1" noChangeAspect="1"/>
          </p:cNvPicPr>
          <p:nvPr>
            <p:ph idx="1"/>
          </p:nvPr>
        </p:nvPicPr>
        <p:blipFill>
          <a:blip r:embed="rId2"/>
          <a:stretch>
            <a:fillRect/>
          </a:stretch>
        </p:blipFill>
        <p:spPr>
          <a:xfrm>
            <a:off x="1972492" y="1959429"/>
            <a:ext cx="7019040" cy="4023359"/>
          </a:xfrm>
          <a:prstGeom prst="rect">
            <a:avLst/>
          </a:prstGeom>
        </p:spPr>
      </p:pic>
    </p:spTree>
    <p:extLst>
      <p:ext uri="{BB962C8B-B14F-4D97-AF65-F5344CB8AC3E}">
        <p14:creationId xmlns:p14="http://schemas.microsoft.com/office/powerpoint/2010/main" val="2637761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 YEAR GASOLINE CONT.</a:t>
            </a:r>
          </a:p>
        </p:txBody>
      </p:sp>
      <p:pic>
        <p:nvPicPr>
          <p:cNvPr id="4" name="Content Placeholder 3"/>
          <p:cNvPicPr>
            <a:picLocks noGrp="1" noChangeAspect="1"/>
          </p:cNvPicPr>
          <p:nvPr>
            <p:ph idx="1"/>
          </p:nvPr>
        </p:nvPicPr>
        <p:blipFill>
          <a:blip r:embed="rId2"/>
          <a:stretch>
            <a:fillRect/>
          </a:stretch>
        </p:blipFill>
        <p:spPr>
          <a:xfrm>
            <a:off x="1698171" y="1959429"/>
            <a:ext cx="7141267" cy="4676502"/>
          </a:xfrm>
          <a:prstGeom prst="rect">
            <a:avLst/>
          </a:prstGeom>
        </p:spPr>
      </p:pic>
    </p:spTree>
    <p:extLst>
      <p:ext uri="{BB962C8B-B14F-4D97-AF65-F5344CB8AC3E}">
        <p14:creationId xmlns:p14="http://schemas.microsoft.com/office/powerpoint/2010/main" val="1721225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82881"/>
            <a:ext cx="6690117" cy="1149530"/>
          </a:xfrm>
        </p:spPr>
        <p:txBody>
          <a:bodyPr>
            <a:normAutofit/>
          </a:bodyPr>
          <a:lstStyle/>
          <a:p>
            <a:r>
              <a:rPr lang="en-US" sz="3600" dirty="0"/>
              <a:t>				CONCLUSION</a:t>
            </a:r>
            <a:endParaRPr lang="en-US" dirty="0"/>
          </a:p>
        </p:txBody>
      </p:sp>
      <p:sp>
        <p:nvSpPr>
          <p:cNvPr id="3" name="Content Placeholder 2"/>
          <p:cNvSpPr>
            <a:spLocks noGrp="1"/>
          </p:cNvSpPr>
          <p:nvPr>
            <p:ph idx="1"/>
          </p:nvPr>
        </p:nvSpPr>
        <p:spPr>
          <a:xfrm>
            <a:off x="677333" y="2011680"/>
            <a:ext cx="10987797" cy="4036422"/>
          </a:xfrm>
        </p:spPr>
        <p:txBody>
          <a:bodyPr>
            <a:normAutofit lnSpcReduction="10000"/>
          </a:bodyPr>
          <a:lstStyle/>
          <a:p>
            <a:pPr algn="just"/>
            <a:r>
              <a:rPr lang="en-US" sz="3200" dirty="0">
                <a:latin typeface="Times New Roman" panose="02020603050405020304" pitchFamily="18" charset="0"/>
                <a:cs typeface="Times New Roman" panose="02020603050405020304" pitchFamily="18" charset="0"/>
              </a:rPr>
              <a:t>Overall, the use of data-driven approaches in business decision-making has become increasingly important in today's competitive and rapidly changing business environment. By leveraging the power of data, organizations can gain valuable insights into market trends, customer behavior, and operational performance, among other factors, to make more informed decisions and stay ahead of the competition. As such, it is essential for companies to invest in data analytics and build the necessary capabilities to leverage data as a strategic asset in their decision-making processes.</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67069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 YEAR GASOLINE CONT.</a:t>
            </a:r>
          </a:p>
        </p:txBody>
      </p:sp>
      <p:pic>
        <p:nvPicPr>
          <p:cNvPr id="4" name="Content Placeholder 3"/>
          <p:cNvPicPr>
            <a:picLocks noGrp="1" noChangeAspect="1"/>
          </p:cNvPicPr>
          <p:nvPr>
            <p:ph idx="1"/>
          </p:nvPr>
        </p:nvPicPr>
        <p:blipFill>
          <a:blip r:embed="rId2"/>
          <a:stretch>
            <a:fillRect/>
          </a:stretch>
        </p:blipFill>
        <p:spPr>
          <a:xfrm>
            <a:off x="1149531" y="2011680"/>
            <a:ext cx="7689907" cy="4598125"/>
          </a:xfrm>
          <a:prstGeom prst="rect">
            <a:avLst/>
          </a:prstGeom>
        </p:spPr>
      </p:pic>
    </p:spTree>
    <p:extLst>
      <p:ext uri="{BB962C8B-B14F-4D97-AF65-F5344CB8AC3E}">
        <p14:creationId xmlns:p14="http://schemas.microsoft.com/office/powerpoint/2010/main" val="3180693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 YEAR GASOLINE CONT.</a:t>
            </a:r>
          </a:p>
        </p:txBody>
      </p:sp>
      <p:pic>
        <p:nvPicPr>
          <p:cNvPr id="4" name="Content Placeholder 3"/>
          <p:cNvPicPr>
            <a:picLocks noGrp="1" noChangeAspect="1"/>
          </p:cNvPicPr>
          <p:nvPr>
            <p:ph idx="1"/>
          </p:nvPr>
        </p:nvPicPr>
        <p:blipFill>
          <a:blip r:embed="rId2"/>
          <a:stretch>
            <a:fillRect/>
          </a:stretch>
        </p:blipFill>
        <p:spPr>
          <a:xfrm>
            <a:off x="838200" y="1854927"/>
            <a:ext cx="8001238" cy="4624250"/>
          </a:xfrm>
          <a:prstGeom prst="rect">
            <a:avLst/>
          </a:prstGeom>
        </p:spPr>
      </p:pic>
    </p:spTree>
    <p:extLst>
      <p:ext uri="{BB962C8B-B14F-4D97-AF65-F5344CB8AC3E}">
        <p14:creationId xmlns:p14="http://schemas.microsoft.com/office/powerpoint/2010/main" val="2679732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 YEAR GASLOINE CONT.</a:t>
            </a:r>
          </a:p>
        </p:txBody>
      </p:sp>
      <p:pic>
        <p:nvPicPr>
          <p:cNvPr id="4" name="Content Placeholder 3"/>
          <p:cNvPicPr>
            <a:picLocks noGrp="1" noChangeAspect="1"/>
          </p:cNvPicPr>
          <p:nvPr>
            <p:ph idx="1"/>
          </p:nvPr>
        </p:nvPicPr>
        <p:blipFill>
          <a:blip r:embed="rId2"/>
          <a:stretch>
            <a:fillRect/>
          </a:stretch>
        </p:blipFill>
        <p:spPr>
          <a:xfrm>
            <a:off x="838200" y="1907177"/>
            <a:ext cx="8001238" cy="4833257"/>
          </a:xfrm>
          <a:prstGeom prst="rect">
            <a:avLst/>
          </a:prstGeom>
        </p:spPr>
      </p:pic>
    </p:spTree>
    <p:extLst>
      <p:ext uri="{BB962C8B-B14F-4D97-AF65-F5344CB8AC3E}">
        <p14:creationId xmlns:p14="http://schemas.microsoft.com/office/powerpoint/2010/main" val="4232778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29646" y="209005"/>
            <a:ext cx="3944356" cy="1567543"/>
          </a:xfrm>
        </p:spPr>
        <p:txBody>
          <a:bodyPr/>
          <a:lstStyle/>
          <a:p>
            <a:endParaRPr lang="en-US" dirty="0"/>
          </a:p>
        </p:txBody>
      </p:sp>
      <p:pic>
        <p:nvPicPr>
          <p:cNvPr id="7" name="Content Placeholder 6"/>
          <p:cNvPicPr>
            <a:picLocks noGrp="1" noChangeAspect="1"/>
          </p:cNvPicPr>
          <p:nvPr>
            <p:ph idx="1"/>
          </p:nvPr>
        </p:nvPicPr>
        <p:blipFill>
          <a:blip r:embed="rId2"/>
          <a:stretch>
            <a:fillRect/>
          </a:stretch>
        </p:blipFill>
        <p:spPr>
          <a:xfrm>
            <a:off x="1089213" y="389964"/>
            <a:ext cx="10353850" cy="5551657"/>
          </a:xfrm>
          <a:prstGeom prst="rect">
            <a:avLst/>
          </a:prstGeom>
        </p:spPr>
      </p:pic>
    </p:spTree>
    <p:extLst>
      <p:ext uri="{BB962C8B-B14F-4D97-AF65-F5344CB8AC3E}">
        <p14:creationId xmlns:p14="http://schemas.microsoft.com/office/powerpoint/2010/main" val="38139857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1303</TotalTime>
  <Words>1663</Words>
  <Application>Microsoft Macintosh PowerPoint</Application>
  <PresentationFormat>Widescreen</PresentationFormat>
  <Paragraphs>194</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Courier New</vt:lpstr>
      <vt:lpstr>Times New Roman</vt:lpstr>
      <vt:lpstr>Office Theme</vt:lpstr>
      <vt:lpstr> TITLE:  A WELL-STRUCTURED REPORT ON EIGHT (8) DATASETS (12-YEAR GASOLINE, AGRICULTURE, CONSUMER FOOD, ENERGY, FINANCIAL, INTERNATIONAL LABOR, MANUFACTURER, U.S. INTERNATIONAL STOCK MARKET AND MATH SCIENCE TEST DATABASE) USING DETAILED DATA ANALYSES WITHIN THE CONTEXT AND FRAMEWORK OF BUSINESS ANALYTICS.        GROUP 2 GROUP MEMBERS STUDENT ID 10845948 10845036 10839787 10846220 10836491</vt:lpstr>
      <vt:lpstr>INTRODUCTION</vt:lpstr>
      <vt:lpstr>12 YEAR GASOLINE</vt:lpstr>
      <vt:lpstr>  </vt:lpstr>
      <vt:lpstr>12 YEAR GASOLINE CONT.</vt:lpstr>
      <vt:lpstr>12 YEAR GASOLINE CONT.</vt:lpstr>
      <vt:lpstr>12 YEAR GASOLINE CONT.</vt:lpstr>
      <vt:lpstr>12 YEAR GASLOINE CONT.</vt:lpstr>
      <vt:lpstr>PowerPoint Presentation</vt:lpstr>
      <vt:lpstr>AGRICULTURE</vt:lpstr>
      <vt:lpstr>AGRICULTURE</vt:lpstr>
      <vt:lpstr>AGRICULTURE CONT.</vt:lpstr>
      <vt:lpstr>AGRICULTURE CONT.</vt:lpstr>
      <vt:lpstr>AGRICULTURE CONT.</vt:lpstr>
      <vt:lpstr>AGRICULTURE CONT.</vt:lpstr>
      <vt:lpstr>AGRICULTURE CONT.</vt:lpstr>
      <vt:lpstr>PIECHART OF THE VEGGIES</vt:lpstr>
      <vt:lpstr>CONSUMER FOOD</vt:lpstr>
      <vt:lpstr>CONSUMER FOOD</vt:lpstr>
      <vt:lpstr>CONSUMER FOOD CONT.</vt:lpstr>
      <vt:lpstr>CONSUMER FOOD CONT.</vt:lpstr>
      <vt:lpstr>CONSUMER FOOD CONT.</vt:lpstr>
      <vt:lpstr>CONSUMER FOOD CONT.</vt:lpstr>
      <vt:lpstr>CONSUMER FOOD CONT.</vt:lpstr>
      <vt:lpstr>CONSUMER FOOD CONT.</vt:lpstr>
      <vt:lpstr>CONSUMER FOOD CONT.</vt:lpstr>
      <vt:lpstr>ENERGY</vt:lpstr>
      <vt:lpstr>ENERGY CONT.</vt:lpstr>
      <vt:lpstr>ENERGY CONT.</vt:lpstr>
      <vt:lpstr>ENERGY CONT.</vt:lpstr>
      <vt:lpstr>ENERGY CONT.</vt:lpstr>
      <vt:lpstr>ENERGY CONT.</vt:lpstr>
      <vt:lpstr>FINANCIAL</vt:lpstr>
      <vt:lpstr>FINANCIAL</vt:lpstr>
      <vt:lpstr>FINANCIAL CONT.</vt:lpstr>
      <vt:lpstr>FINANCIAL CONT.</vt:lpstr>
      <vt:lpstr>FINANCIAL CONT.</vt:lpstr>
      <vt:lpstr>FINANCIAL CONT.</vt:lpstr>
      <vt:lpstr>FINANCIAL CONT.</vt:lpstr>
      <vt:lpstr>INTERNATIONAL LABOR</vt:lpstr>
      <vt:lpstr>INTERNATIONAL LABOUR</vt:lpstr>
      <vt:lpstr>INTERNATIONAL LABOR CONT.</vt:lpstr>
      <vt:lpstr>MANUFACTURER</vt:lpstr>
      <vt:lpstr>MANUFACTURER CONT.</vt:lpstr>
      <vt:lpstr>MANUFACTURER CONT.</vt:lpstr>
      <vt:lpstr>MANUFACTURER CONT.</vt:lpstr>
      <vt:lpstr>MANUFACTURER CONT.</vt:lpstr>
      <vt:lpstr>US AND INTERNATIONAL STOCK MARKET</vt:lpstr>
      <vt:lpstr>US AND INTERNATIONAL STOCK MARKET</vt:lpstr>
      <vt:lpstr>    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KORSAH NYAMEKYE</cp:lastModifiedBy>
  <cp:revision>36</cp:revision>
  <dcterms:created xsi:type="dcterms:W3CDTF">2023-04-26T13:01:47Z</dcterms:created>
  <dcterms:modified xsi:type="dcterms:W3CDTF">2023-11-28T14:55:24Z</dcterms:modified>
</cp:coreProperties>
</file>